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9"/>
  </p:notesMasterIdLst>
  <p:sldIdLst>
    <p:sldId id="258" r:id="rId2"/>
    <p:sldId id="259" r:id="rId3"/>
    <p:sldId id="260" r:id="rId4"/>
    <p:sldId id="325" r:id="rId5"/>
    <p:sldId id="324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33" r:id="rId25"/>
    <p:sldId id="334" r:id="rId26"/>
    <p:sldId id="335" r:id="rId27"/>
    <p:sldId id="336" r:id="rId28"/>
    <p:sldId id="261" r:id="rId29"/>
    <p:sldId id="262" r:id="rId30"/>
    <p:sldId id="263" r:id="rId31"/>
    <p:sldId id="264" r:id="rId32"/>
    <p:sldId id="265" r:id="rId33"/>
    <p:sldId id="266" r:id="rId34"/>
    <p:sldId id="267" r:id="rId35"/>
    <p:sldId id="268" r:id="rId36"/>
    <p:sldId id="269" r:id="rId37"/>
    <p:sldId id="270" r:id="rId38"/>
    <p:sldId id="271" r:id="rId39"/>
    <p:sldId id="272" r:id="rId40"/>
    <p:sldId id="273" r:id="rId41"/>
    <p:sldId id="274" r:id="rId42"/>
    <p:sldId id="275" r:id="rId43"/>
    <p:sldId id="311" r:id="rId44"/>
    <p:sldId id="276" r:id="rId45"/>
    <p:sldId id="278" r:id="rId46"/>
    <p:sldId id="279" r:id="rId47"/>
    <p:sldId id="280" r:id="rId48"/>
    <p:sldId id="281" r:id="rId49"/>
    <p:sldId id="282" r:id="rId50"/>
    <p:sldId id="283" r:id="rId51"/>
    <p:sldId id="284" r:id="rId52"/>
    <p:sldId id="285" r:id="rId53"/>
    <p:sldId id="286" r:id="rId54"/>
    <p:sldId id="287" r:id="rId55"/>
    <p:sldId id="288" r:id="rId56"/>
    <p:sldId id="289" r:id="rId57"/>
    <p:sldId id="290" r:id="rId58"/>
    <p:sldId id="291" r:id="rId59"/>
    <p:sldId id="292" r:id="rId60"/>
    <p:sldId id="293" r:id="rId61"/>
    <p:sldId id="294" r:id="rId62"/>
    <p:sldId id="295" r:id="rId63"/>
    <p:sldId id="296" r:id="rId64"/>
    <p:sldId id="297" r:id="rId65"/>
    <p:sldId id="298" r:id="rId66"/>
    <p:sldId id="299" r:id="rId67"/>
    <p:sldId id="300" r:id="rId68"/>
    <p:sldId id="301" r:id="rId69"/>
    <p:sldId id="302" r:id="rId70"/>
    <p:sldId id="303" r:id="rId71"/>
    <p:sldId id="304" r:id="rId72"/>
    <p:sldId id="305" r:id="rId73"/>
    <p:sldId id="306" r:id="rId74"/>
    <p:sldId id="307" r:id="rId75"/>
    <p:sldId id="308" r:id="rId76"/>
    <p:sldId id="309" r:id="rId77"/>
    <p:sldId id="310" r:id="rId7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888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FC64D5-73D2-4A59-8188-F78E658F678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E56EBF-A968-4617-BBF9-994C54FE2267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10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11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13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14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15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16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17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18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19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20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21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23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24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25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26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27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B06FCF-B3B5-4345-8C21-4A228E940FA3}" type="slidenum">
              <a:rPr lang="en-US"/>
              <a:pPr/>
              <a:t>28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74D563-E444-4E99-8528-C85CDDC98D8B}" type="slidenum">
              <a:rPr lang="en-US"/>
              <a:pPr/>
              <a:t>29</a:t>
            </a:fld>
            <a:endParaRPr lang="en-US"/>
          </a:p>
        </p:txBody>
      </p:sp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C5CDCF-3DC5-447A-897F-0AABA46E6DE4}" type="slidenum">
              <a:rPr lang="en-US"/>
              <a:pPr/>
              <a:t>3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675D19-524A-402F-BA95-6943DB7DDBDE}" type="slidenum">
              <a:rPr lang="en-US"/>
              <a:pPr/>
              <a:t>30</a:t>
            </a:fld>
            <a:endParaRPr lang="en-US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1FFA51-2980-45D8-A98F-1337CC754650}" type="slidenum">
              <a:rPr lang="en-US"/>
              <a:pPr/>
              <a:t>31</a:t>
            </a:fld>
            <a:endParaRPr lang="en-US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F8961A-BD9E-4FF6-913F-FBB9A1234AB3}" type="slidenum">
              <a:rPr lang="en-US"/>
              <a:pPr/>
              <a:t>32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215E5-8475-4FBE-B9B3-2CA564CCED2A}" type="slidenum">
              <a:rPr lang="en-US"/>
              <a:pPr/>
              <a:t>33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5418FD-4675-43CA-9847-B0623EBB54AA}" type="slidenum">
              <a:rPr lang="en-US"/>
              <a:pPr/>
              <a:t>34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EC0892-D7D6-4071-A192-869A5004AF34}" type="slidenum">
              <a:rPr lang="en-US"/>
              <a:pPr/>
              <a:t>35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504D97-B503-486D-8471-E03304D79DC7}" type="slidenum">
              <a:rPr lang="en-US"/>
              <a:pPr/>
              <a:t>36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4CCD45-FDA7-4822-A76E-4A6768612EEA}" type="slidenum">
              <a:rPr lang="en-US"/>
              <a:pPr/>
              <a:t>37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284C37-1464-4FB5-ACDE-68C6DAA10AC4}" type="slidenum">
              <a:rPr lang="en-US"/>
              <a:pPr/>
              <a:t>38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EF9B0A-A8C3-43B1-9E5E-25BFB2456739}" type="slidenum">
              <a:rPr lang="en-US"/>
              <a:pPr/>
              <a:t>39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4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742F7D-6D34-41FD-9599-70DEF070AAF4}" type="slidenum">
              <a:rPr lang="en-US"/>
              <a:pPr/>
              <a:t>40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2A7804-C2A2-44D7-9D23-9323F57CBD60}" type="slidenum">
              <a:rPr lang="en-US"/>
              <a:pPr/>
              <a:t>41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B54D97-7A77-4687-B625-72DEAE5FCF45}" type="slidenum">
              <a:rPr lang="en-US"/>
              <a:pPr/>
              <a:t>42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0F4280-1BF2-44B6-9219-BD46EFACB37E}" type="slidenum">
              <a:rPr lang="en-US"/>
              <a:pPr/>
              <a:t>43</a:t>
            </a:fld>
            <a:endParaRPr lang="en-US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DE3363-5917-4D70-8D15-217634BD75AF}" type="slidenum">
              <a:rPr lang="en-US"/>
              <a:pPr/>
              <a:t>44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14A57B-97B5-4271-B2D1-F2B47354237D}" type="slidenum">
              <a:rPr lang="en-US"/>
              <a:pPr/>
              <a:t>45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CD5039-4EAC-48F1-9A72-D09AB7C445E5}" type="slidenum">
              <a:rPr lang="en-US"/>
              <a:pPr/>
              <a:t>46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060C36-8A5B-4A79-928E-D682E628C1CD}" type="slidenum">
              <a:rPr lang="en-US"/>
              <a:pPr/>
              <a:t>47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6FEAE4-9BDC-455F-B9DA-AA544BA27EB9}" type="slidenum">
              <a:rPr lang="en-US"/>
              <a:pPr/>
              <a:t>48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67F19-0D1F-4290-8E96-B099E2E6C9F0}" type="slidenum">
              <a:rPr lang="en-US"/>
              <a:pPr/>
              <a:t>49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C5CDCF-3DC5-447A-897F-0AABA46E6DE4}" type="slidenum">
              <a:rPr lang="en-US"/>
              <a:pPr/>
              <a:t>5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E3899E-E228-4171-9905-338A6C068D70}" type="slidenum">
              <a:rPr lang="en-US"/>
              <a:pPr/>
              <a:t>50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C5BEA6-2202-4F2D-B406-89A5CCDDC6F7}" type="slidenum">
              <a:rPr lang="en-US"/>
              <a:pPr/>
              <a:t>51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38495F-BDDF-4B44-B506-86B0A9ADDC30}" type="slidenum">
              <a:rPr lang="en-US"/>
              <a:pPr/>
              <a:t>52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14C05-0145-4B81-A151-6E74BAB2C0F6}" type="slidenum">
              <a:rPr lang="en-US"/>
              <a:pPr/>
              <a:t>53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5CDA96-BF6E-4373-BE28-8F516FF172F0}" type="slidenum">
              <a:rPr lang="en-US"/>
              <a:pPr/>
              <a:t>54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CDF084-73BD-499E-8AC7-748A682DA4CE}" type="slidenum">
              <a:rPr lang="en-US"/>
              <a:pPr/>
              <a:t>55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3BA20B-F150-4771-A486-3B719B183E45}" type="slidenum">
              <a:rPr lang="en-US"/>
              <a:pPr/>
              <a:t>56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E07146-8E2B-48C2-A6CE-8574881861B0}" type="slidenum">
              <a:rPr lang="en-US"/>
              <a:pPr/>
              <a:t>57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53C5DF-0EB7-4C09-84D8-D8E51045EBF2}" type="slidenum">
              <a:rPr lang="en-US"/>
              <a:pPr/>
              <a:t>58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2FB955-F2AF-4842-9230-27A0A1219FDF}" type="slidenum">
              <a:rPr lang="en-US"/>
              <a:pPr/>
              <a:t>59</a:t>
            </a:fld>
            <a:endParaRPr lang="en-US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6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72CEE3-54BE-4DCC-9A22-14652900041E}" type="slidenum">
              <a:rPr lang="en-US"/>
              <a:pPr/>
              <a:t>60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52A99D-C9E6-4601-BE09-0EB283391ACE}" type="slidenum">
              <a:rPr lang="en-US"/>
              <a:pPr/>
              <a:t>61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467426-59D6-44D3-BD7F-7C0C3FF83C51}" type="slidenum">
              <a:rPr lang="en-US"/>
              <a:pPr/>
              <a:t>62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73DCBC-B37B-423A-874F-5997ABDAFB8D}" type="slidenum">
              <a:rPr lang="en-US"/>
              <a:pPr/>
              <a:t>63</a:t>
            </a:fld>
            <a:endParaRPr lang="en-US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5FC1D2-7A9E-435D-BC30-89DD1E423BFE}" type="slidenum">
              <a:rPr lang="en-US"/>
              <a:pPr/>
              <a:t>64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60E5E2-CC47-4103-8E95-1F5A04964E4D}" type="slidenum">
              <a:rPr lang="en-US"/>
              <a:pPr/>
              <a:t>65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E78066-F904-4087-9F8C-9D287ABC7B9A}" type="slidenum">
              <a:rPr lang="en-US"/>
              <a:pPr/>
              <a:t>66</a:t>
            </a:fld>
            <a:endParaRPr lang="en-US"/>
          </a:p>
        </p:txBody>
      </p:sp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841A84-49BE-4C2A-9D36-49FB67348547}" type="slidenum">
              <a:rPr lang="en-US"/>
              <a:pPr/>
              <a:t>67</a:t>
            </a:fld>
            <a:endParaRPr lang="en-US"/>
          </a:p>
        </p:txBody>
      </p:sp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F0FF77-3BFB-4E08-801A-AA51A22C264D}" type="slidenum">
              <a:rPr lang="en-US"/>
              <a:pPr/>
              <a:t>68</a:t>
            </a:fld>
            <a:endParaRPr 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FA1C1A-A885-47ED-B4C9-81D7E4BF3A02}" type="slidenum">
              <a:rPr lang="en-US"/>
              <a:pPr/>
              <a:t>69</a:t>
            </a:fld>
            <a:endParaRPr lang="en-US"/>
          </a:p>
        </p:txBody>
      </p:sp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7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264E56-5385-4AF8-A05A-BA8B155B3E5B}" type="slidenum">
              <a:rPr lang="en-US"/>
              <a:pPr/>
              <a:t>70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EFE1F3-672D-4FEC-B6C8-34E278FE3458}" type="slidenum">
              <a:rPr lang="en-US"/>
              <a:pPr/>
              <a:t>71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112739-9A48-419C-8909-0D189D8D4420}" type="slidenum">
              <a:rPr lang="en-US"/>
              <a:pPr/>
              <a:t>72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179A8-13F2-409D-890A-4595CC43E405}" type="slidenum">
              <a:rPr lang="en-US"/>
              <a:pPr/>
              <a:t>73</a:t>
            </a:fld>
            <a:endParaRPr lang="en-US"/>
          </a:p>
        </p:txBody>
      </p:sp>
      <p:sp>
        <p:nvSpPr>
          <p:cNvPr id="88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84B986-7344-448D-B5AF-727FD8D881E5}" type="slidenum">
              <a:rPr lang="en-US"/>
              <a:pPr/>
              <a:t>74</a:t>
            </a:fld>
            <a:endParaRPr lang="en-US"/>
          </a:p>
        </p:txBody>
      </p:sp>
      <p:sp>
        <p:nvSpPr>
          <p:cNvPr id="89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F50192-BF11-4C22-A399-1773EF2BA148}" type="slidenum">
              <a:rPr lang="en-US"/>
              <a:pPr/>
              <a:t>75</a:t>
            </a:fld>
            <a:endParaRPr lang="en-US"/>
          </a:p>
        </p:txBody>
      </p:sp>
      <p:sp>
        <p:nvSpPr>
          <p:cNvPr id="89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74E521-75D7-445B-AE94-9C06AA0F9BEB}" type="slidenum">
              <a:rPr lang="en-US"/>
              <a:pPr/>
              <a:t>76</a:t>
            </a:fld>
            <a:endParaRPr lang="en-US"/>
          </a:p>
        </p:txBody>
      </p:sp>
      <p:sp>
        <p:nvSpPr>
          <p:cNvPr id="89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4DE8FE-1FB9-4F5C-AAF1-2440D8D18734}" type="slidenum">
              <a:rPr lang="en-US"/>
              <a:pPr/>
              <a:t>77</a:t>
            </a:fld>
            <a:endParaRPr lang="en-US"/>
          </a:p>
        </p:txBody>
      </p:sp>
      <p:sp>
        <p:nvSpPr>
          <p:cNvPr id="89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8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A4BAB-AC04-47FA-932E-79160050D947}" type="slidenum">
              <a:rPr lang="en-US"/>
              <a:pPr/>
              <a:t>9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FF7EB-60CE-4086-B34A-958E912965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103C3-3BEB-46AD-8BCA-B3963FB883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C2F16-4BF2-41F7-A83A-C5198CD9EE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401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EFAE1901-E82A-4C3D-AD9C-F634B1179A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401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61F6950E-36C8-479A-AFEE-D7F80DA2D5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6CF17-8877-457C-91DF-66C02B4413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954CB-C6DE-4858-A41A-3A9B587220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6F73F-85E6-4A57-B896-A32202D8ED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4EB05-44A5-44B5-8D3E-6ECC19931E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D8454-4B64-4934-8A8E-F6F73B17B6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E94F7-4210-49A2-97A5-EE4AF4197C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72A78-BB49-4821-873D-FB852A3055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E6B74-6759-4C11-A448-45AA7A261D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8401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Статистика у фармацији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78A0B9-BB00-4271-9020-31B400CF314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3.doc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Word_97_-_2003_Document4.doc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5.doc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6.doc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Word_97_-_2003_Document7.doc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Microsoft_Office_Word_97_-_2003_Document8.doc"/><Relationship Id="rId4" Type="http://schemas.openxmlformats.org/officeDocument/2006/relationships/image" Target="../media/image1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9.doc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Microsoft_Office_Word_97_-_2003_Document10.doc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.bin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Microsoft_Office_Word_97_-_2003_Document11.doc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Microsoft_Office_Word_97_-_2003_Document12.doc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Microsoft_Office_Word_97_-_2003_Document13.doc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14.bin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Microsoft_Office_Word_97_-_2003_Document15.doc"/><Relationship Id="rId4" Type="http://schemas.openxmlformats.org/officeDocument/2006/relationships/oleObject" Target="../embeddings/Microsoft_Office_Word_97_-_2003_Document14.doc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СУМИРАЊЕ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2238691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СТАТИСТИКА У ФАРМАЦИЈИ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08</a:t>
            </a:r>
            <a:r>
              <a:rPr lang="sr-Latn-CS" sz="1400" b="1" dirty="0" smtClean="0"/>
              <a:t> 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 и 02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Сумирање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en-GB" sz="1400" b="1" dirty="0" err="1" smtClean="0"/>
              <a:t>Kласификација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статистике</a:t>
            </a:r>
            <a:r>
              <a:rPr lang="en-GB" sz="1400" b="1" dirty="0" smtClean="0"/>
              <a:t>. </a:t>
            </a:r>
            <a:r>
              <a:rPr lang="en-GB" sz="1400" b="1" dirty="0" err="1" smtClean="0"/>
              <a:t>Основни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статистички</a:t>
            </a:r>
            <a:r>
              <a:rPr lang="en-GB" sz="1400" b="1" dirty="0" smtClean="0"/>
              <a:t> </a:t>
            </a:r>
            <a:r>
              <a:rPr lang="en-GB" sz="1400" b="1" dirty="0" err="1" smtClean="0"/>
              <a:t>појмови</a:t>
            </a:r>
            <a:r>
              <a:rPr lang="en-GB" sz="1400" b="1" dirty="0" smtClean="0"/>
              <a:t>. </a:t>
            </a:r>
            <a:r>
              <a:rPr lang="sr-Latn-RS" sz="1400" b="1" dirty="0" smtClean="0"/>
              <a:t>			</a:t>
            </a:r>
            <a:r>
              <a:rPr lang="ru-RU" sz="1400" b="1" dirty="0" smtClean="0"/>
              <a:t>Врсте </a:t>
            </a:r>
            <a:r>
              <a:rPr lang="ru-RU" sz="1400" b="1" dirty="0"/>
              <a:t>података. Расподеле учесталости. Хистограми и други </a:t>
            </a:r>
            <a:r>
              <a:rPr lang="sr-Latn-CS" sz="1400" b="1" dirty="0"/>
              <a:t>		</a:t>
            </a:r>
            <a:r>
              <a:rPr lang="sr-Latn-CS" sz="1400" b="1" dirty="0" smtClean="0"/>
              <a:t>	</a:t>
            </a:r>
            <a:r>
              <a:rPr lang="ru-RU" sz="1400" b="1" dirty="0" smtClean="0"/>
              <a:t>графикони </a:t>
            </a:r>
            <a:r>
              <a:rPr lang="ru-RU" sz="1400" b="1" dirty="0"/>
              <a:t>учесталости. Облици расподеле учесталости. </a:t>
            </a:r>
            <a:r>
              <a:rPr lang="sr-Latn-RS" sz="1400" b="1" dirty="0" smtClean="0"/>
              <a:t>	</a:t>
            </a:r>
            <a:r>
              <a:rPr lang="sr-Latn-CS" sz="1400" b="1" dirty="0"/>
              <a:t>		</a:t>
            </a:r>
            <a:r>
              <a:rPr lang="ru-RU" sz="1400" b="1" dirty="0"/>
              <a:t>Медијане и квантили. Средина. Варијанса, опсег и опсег </a:t>
            </a:r>
            <a:r>
              <a:rPr lang="sr-Latn-CS" sz="1400" b="1" dirty="0"/>
              <a:t>	</a:t>
            </a:r>
            <a:r>
              <a:rPr lang="sr-Latn-CS" sz="1400" b="1" dirty="0" smtClean="0"/>
              <a:t>	</a:t>
            </a:r>
            <a:r>
              <a:rPr lang="sr-Latn-CS" sz="1400" b="1" dirty="0"/>
              <a:t>	</a:t>
            </a:r>
            <a:r>
              <a:rPr lang="ru-RU" sz="1400" b="1" dirty="0"/>
              <a:t>међуквартила. Стандардно одступање.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/>
              <a:t>Припремио:</a:t>
            </a:r>
            <a:r>
              <a:rPr lang="ru-RU" sz="1400" b="1" i="1" dirty="0"/>
              <a:t> 	Проф.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2012 – Факултет медицинских наука Универзитета у Крагујевцу. Копирање и умножавање није дозвољено</a:t>
            </a:r>
            <a:r>
              <a:rPr lang="sr-Latn-CS" sz="1000" dirty="0"/>
              <a:t>.</a:t>
            </a:r>
            <a:endParaRPr lang="en-US" sz="1000" dirty="0"/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10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accent6"/>
                </a:solidFill>
              </a:rPr>
              <a:t>М</a:t>
            </a:r>
            <a:r>
              <a:rPr lang="en-GB" dirty="0" err="1" smtClean="0">
                <a:solidFill>
                  <a:schemeClr val="accent6"/>
                </a:solidFill>
              </a:rPr>
              <a:t>едиц</a:t>
            </a:r>
            <a:r>
              <a:rPr lang="sr-Cyrl-CS" dirty="0">
                <a:solidFill>
                  <a:schemeClr val="accent6"/>
                </a:solidFill>
              </a:rPr>
              <a:t>ин</a:t>
            </a:r>
            <a:r>
              <a:rPr lang="en-GB" dirty="0" err="1" smtClean="0">
                <a:solidFill>
                  <a:schemeClr val="accent6"/>
                </a:solidFill>
              </a:rPr>
              <a:t>ск</a:t>
            </a:r>
            <a:r>
              <a:rPr lang="sr-Cyrl-RS" dirty="0" smtClean="0">
                <a:solidFill>
                  <a:schemeClr val="accent6"/>
                </a:solidFill>
              </a:rPr>
              <a:t>и</a:t>
            </a:r>
            <a:r>
              <a:rPr lang="en-GB" dirty="0" smtClean="0">
                <a:solidFill>
                  <a:schemeClr val="accent6"/>
                </a:solidFill>
              </a:rPr>
              <a:t> </a:t>
            </a:r>
            <a:r>
              <a:rPr lang="en-GB" dirty="0" err="1" smtClean="0">
                <a:solidFill>
                  <a:schemeClr val="accent6"/>
                </a:solidFill>
              </a:rPr>
              <a:t>експеримент</a:t>
            </a:r>
            <a:endParaRPr lang="sr-Latn-CS" dirty="0">
              <a:solidFill>
                <a:schemeClr val="accent6"/>
              </a:solidFill>
            </a:endParaRP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сичан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лаборатор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ијски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кли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нич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нск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експеримен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Јединице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здраве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сници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ксперименталне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животиње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секрет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кскрети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културе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ткива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медицинско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особље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медицинске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установ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пец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чан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већ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ј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диница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е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ксп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римента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обољења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вљавају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тз</a:t>
            </a:r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узорак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„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асовност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појаве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медицинским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истражива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врло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условно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схватити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цинска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посебне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фичне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гране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еп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идемиолошка</a:t>
            </a:r>
            <a:r>
              <a:rPr lang="en-GB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</a:rPr>
              <a:t>стат</a:t>
            </a:r>
            <a:r>
              <a:rPr lang="sr-Cyrl-CS" sz="2400" dirty="0">
                <a:solidFill>
                  <a:schemeClr val="tx1"/>
                </a:solidFill>
                <a:latin typeface="+mn-lt"/>
              </a:rPr>
              <a:t>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</a:rPr>
              <a:t>стик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</a:rPr>
              <a:t>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социјално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медицинска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статистика</a:t>
            </a:r>
            <a:endParaRPr lang="sr-Latn-C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11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Ос</a:t>
            </a:r>
            <a:r>
              <a:rPr lang="sr-Cyrl-CS" dirty="0"/>
              <a:t>н</a:t>
            </a:r>
            <a:r>
              <a:rPr lang="en-US" dirty="0" err="1"/>
              <a:t>овн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en-US" dirty="0" err="1"/>
              <a:t>статист</a:t>
            </a:r>
            <a:r>
              <a:rPr lang="sr-Cyrl-CS" dirty="0"/>
              <a:t>и</a:t>
            </a:r>
            <a:r>
              <a:rPr lang="en-US" dirty="0" err="1"/>
              <a:t>чк</a:t>
            </a:r>
            <a:r>
              <a:rPr lang="sr-Cyrl-CS" dirty="0"/>
              <a:t>и</a:t>
            </a:r>
            <a:r>
              <a:rPr lang="en-US" dirty="0"/>
              <a:t> </a:t>
            </a:r>
            <a:r>
              <a:rPr lang="en-US" dirty="0" err="1"/>
              <a:t>појмов</a:t>
            </a:r>
            <a:r>
              <a:rPr lang="sr-Cyrl-CS" dirty="0"/>
              <a:t>и</a:t>
            </a:r>
            <a:endParaRPr lang="en-U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479550"/>
            <a:ext cx="8229600" cy="4725988"/>
          </a:xfrm>
        </p:spPr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наука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бави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квантит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тивним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истраживањем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појава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љ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њихо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дескрипц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генерал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зације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закључка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проучавања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статистички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особе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животног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доба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болесн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нозолошке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јединице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здравствен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радн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рофила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вене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устано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 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типа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CS" sz="2000" dirty="0" smtClean="0">
                <a:ea typeface="+mn-ea"/>
                <a:cs typeface="+mn-cs"/>
              </a:rPr>
              <a:t>...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12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799" y="1496483"/>
            <a:ext cx="8229600" cy="4725988"/>
          </a:xfrm>
        </p:spPr>
        <p:txBody>
          <a:bodyPr/>
          <a:lstStyle/>
          <a:p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атистич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саста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вљ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рсн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међу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собом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дивих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ната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варијабила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менти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рсни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никада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стоветн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жје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сновни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 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узорак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статистички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истоврсних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ната</a:t>
            </a:r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13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оврс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елемент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егови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саставни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делови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називају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ј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единице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једна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особа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животног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доба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један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болесник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проуча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нозолошке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C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један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здравств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радник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одр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ђ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профила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једна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здра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ств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установа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400" dirty="0" smtClean="0">
                <a:ea typeface="+mn-ea"/>
                <a:cs typeface="+mn-cs"/>
              </a:rPr>
              <a:t>...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носиоци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стичког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14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Карактеристик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истике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осматрања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квалитативне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квантитат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природ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вају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лежја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рибутна 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чка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д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сконтину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нуирана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Атрибутивна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обележја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тативне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зражавају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цифром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јем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врста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ље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исход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олести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брзина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дејс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лека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конз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ција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тумефакта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C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C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нтезитет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бола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епен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бола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степен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ета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ализа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ија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C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врста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рап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Н</a:t>
            </a:r>
            <a:r>
              <a:rPr lang="en-GB" dirty="0" err="1" smtClean="0"/>
              <a:t>умеричка</a:t>
            </a:r>
            <a:r>
              <a:rPr lang="en-GB" dirty="0" smtClean="0"/>
              <a:t> </a:t>
            </a:r>
            <a:r>
              <a:rPr lang="en-GB" dirty="0" err="1" smtClean="0"/>
              <a:t>об</a:t>
            </a:r>
            <a:r>
              <a:rPr lang="sr-Cyrl-CS" dirty="0" smtClean="0"/>
              <a:t>е</a:t>
            </a:r>
            <a:r>
              <a:rPr lang="en-GB" dirty="0" err="1" smtClean="0"/>
              <a:t>лежја</a:t>
            </a:r>
            <a:r>
              <a:rPr lang="en-GB" dirty="0" smtClean="0"/>
              <a:t>, </a:t>
            </a:r>
            <a:r>
              <a:rPr lang="en-GB" dirty="0" err="1" smtClean="0"/>
              <a:t>тј</a:t>
            </a:r>
            <a:r>
              <a:rPr lang="en-GB" dirty="0" smtClean="0"/>
              <a:t>. </a:t>
            </a:r>
            <a:r>
              <a:rPr lang="en-GB" dirty="0" err="1" smtClean="0"/>
              <a:t>квантитативне</a:t>
            </a:r>
            <a:r>
              <a:rPr lang="en-GB" dirty="0" smtClean="0"/>
              <a:t> </a:t>
            </a:r>
            <a:r>
              <a:rPr lang="en-GB" dirty="0" err="1" smtClean="0"/>
              <a:t>карактерис</a:t>
            </a:r>
            <a:r>
              <a:rPr lang="sr-Cyrl-CS" dirty="0" smtClean="0"/>
              <a:t>т</a:t>
            </a:r>
            <a:r>
              <a:rPr lang="en-GB" dirty="0" err="1" smtClean="0"/>
              <a:t>ик</a:t>
            </a:r>
            <a:r>
              <a:rPr lang="sr-Cyrl-CS" dirty="0" smtClean="0"/>
              <a:t>е</a:t>
            </a:r>
            <a:endParaRPr lang="sr-Latn-C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/>
              <a:t>оболел</a:t>
            </a:r>
            <a:r>
              <a:rPr lang="sr-Cyrl-CS" sz="2000" dirty="0"/>
              <a:t>и</a:t>
            </a:r>
            <a:r>
              <a:rPr lang="en-GB" sz="2000" dirty="0"/>
              <a:t>х, </a:t>
            </a:r>
            <a:endParaRPr lang="sr-Cyrl-RS" sz="2000" dirty="0"/>
          </a:p>
          <a:p>
            <a:pPr lvl="1"/>
            <a:r>
              <a:rPr lang="en-GB" sz="2000" dirty="0" err="1"/>
              <a:t>године</a:t>
            </a:r>
            <a:r>
              <a:rPr lang="en-GB" sz="2000" dirty="0"/>
              <a:t> </a:t>
            </a:r>
            <a:r>
              <a:rPr lang="en-GB" sz="2000" dirty="0" err="1"/>
              <a:t>живота</a:t>
            </a:r>
            <a:r>
              <a:rPr lang="en-GB" sz="2000" dirty="0"/>
              <a:t>, </a:t>
            </a:r>
            <a:endParaRPr lang="sr-Cyrl-RS" sz="2000" dirty="0"/>
          </a:p>
          <a:p>
            <a:pPr lvl="1"/>
            <a:r>
              <a:rPr lang="en-GB" sz="2000" dirty="0" err="1"/>
              <a:t>дуж</a:t>
            </a:r>
            <a:r>
              <a:rPr lang="sr-Cyrl-CS" sz="2000" dirty="0"/>
              <a:t>и</a:t>
            </a:r>
            <a:r>
              <a:rPr lang="en-GB" sz="2000" dirty="0" err="1"/>
              <a:t>на</a:t>
            </a:r>
            <a:r>
              <a:rPr lang="en-GB" sz="2000" dirty="0"/>
              <a:t> </a:t>
            </a:r>
            <a:r>
              <a:rPr lang="en-GB" sz="2000" dirty="0" err="1"/>
              <a:t>боловања</a:t>
            </a:r>
            <a:r>
              <a:rPr lang="sr-Cyrl-RS" sz="2000" dirty="0"/>
              <a:t>,</a:t>
            </a:r>
            <a:r>
              <a:rPr lang="en-GB" sz="2000" dirty="0"/>
              <a:t> </a:t>
            </a:r>
            <a:endParaRPr lang="sr-Cyrl-RS" sz="2000" dirty="0"/>
          </a:p>
          <a:p>
            <a:pPr lvl="1"/>
            <a:r>
              <a:rPr lang="en-GB" sz="2000" dirty="0" err="1"/>
              <a:t>температура</a:t>
            </a:r>
            <a:r>
              <a:rPr lang="en-GB" sz="2000" dirty="0"/>
              <a:t>, </a:t>
            </a:r>
            <a:endParaRPr lang="sr-Cyrl-RS" sz="2000" dirty="0"/>
          </a:p>
          <a:p>
            <a:pPr lvl="1"/>
            <a:r>
              <a:rPr lang="en-GB" sz="2000" dirty="0" err="1"/>
              <a:t>број</a:t>
            </a:r>
            <a:r>
              <a:rPr lang="en-GB" sz="2000" dirty="0"/>
              <a:t> и </a:t>
            </a:r>
            <a:r>
              <a:rPr lang="en-GB" sz="2000" dirty="0" err="1"/>
              <a:t>дужина</a:t>
            </a:r>
            <a:r>
              <a:rPr lang="en-GB" sz="2000" dirty="0"/>
              <a:t> р</a:t>
            </a:r>
            <a:r>
              <a:rPr lang="sr-Cyrl-CS" sz="2000" dirty="0"/>
              <a:t>е</a:t>
            </a:r>
            <a:r>
              <a:rPr lang="en-GB" sz="2000" dirty="0" err="1"/>
              <a:t>мисија</a:t>
            </a:r>
            <a:r>
              <a:rPr lang="sr-Cyrl-CS" sz="2000" dirty="0"/>
              <a:t>, </a:t>
            </a:r>
          </a:p>
          <a:p>
            <a:pPr lvl="1"/>
            <a:r>
              <a:rPr lang="sr-Cyrl-CS" sz="2000" dirty="0"/>
              <a:t>к</a:t>
            </a:r>
            <a:r>
              <a:rPr lang="en-GB" sz="2000" dirty="0" err="1"/>
              <a:t>ол</a:t>
            </a:r>
            <a:r>
              <a:rPr lang="sr-Cyrl-CS" sz="2000" dirty="0"/>
              <a:t>и</a:t>
            </a:r>
            <a:r>
              <a:rPr lang="en-GB" sz="2000" dirty="0"/>
              <a:t>ч</a:t>
            </a:r>
            <a:r>
              <a:rPr lang="sr-Cyrl-CS" sz="2000" dirty="0"/>
              <a:t>и</a:t>
            </a:r>
            <a:r>
              <a:rPr lang="en-GB" sz="2000" dirty="0"/>
              <a:t>н</a:t>
            </a:r>
            <a:r>
              <a:rPr lang="sr-Cyrl-CS" sz="2000" dirty="0"/>
              <a:t>а</a:t>
            </a:r>
            <a:r>
              <a:rPr lang="en-GB" sz="2000" dirty="0"/>
              <a:t> л</a:t>
            </a:r>
            <a:r>
              <a:rPr lang="sr-Cyrl-CS" sz="2000" dirty="0"/>
              <a:t>и</a:t>
            </a:r>
            <a:r>
              <a:rPr lang="en-GB" sz="2000" dirty="0"/>
              <a:t>п</a:t>
            </a:r>
            <a:r>
              <a:rPr lang="sr-Cyrl-CS" sz="2000" dirty="0"/>
              <a:t>и</a:t>
            </a:r>
            <a:r>
              <a:rPr lang="en-GB" sz="2000" dirty="0" err="1"/>
              <a:t>да</a:t>
            </a:r>
            <a:r>
              <a:rPr lang="en-GB" sz="2000" dirty="0"/>
              <a:t> у с</a:t>
            </a:r>
            <a:r>
              <a:rPr lang="sr-Cyrl-CS" sz="2000" dirty="0"/>
              <a:t>е</a:t>
            </a:r>
            <a:r>
              <a:rPr lang="en-GB" sz="2000" dirty="0" err="1"/>
              <a:t>руму</a:t>
            </a:r>
            <a:r>
              <a:rPr lang="sr-Cyrl-CS" sz="2000" dirty="0"/>
              <a:t>,</a:t>
            </a:r>
            <a:r>
              <a:rPr lang="en-GB" sz="2000" dirty="0"/>
              <a:t> </a:t>
            </a:r>
            <a:endParaRPr lang="sr-Cyrl-RS" sz="2000" dirty="0"/>
          </a:p>
          <a:p>
            <a:pPr lvl="1"/>
            <a:r>
              <a:rPr lang="en-GB" sz="2000" dirty="0" err="1"/>
              <a:t>колич</a:t>
            </a:r>
            <a:r>
              <a:rPr lang="sr-Cyrl-CS" sz="2000" dirty="0"/>
              <a:t>и</a:t>
            </a:r>
            <a:r>
              <a:rPr lang="en-GB" sz="2000" dirty="0" err="1"/>
              <a:t>на</a:t>
            </a:r>
            <a:r>
              <a:rPr lang="en-GB" sz="2000" dirty="0"/>
              <a:t> </a:t>
            </a:r>
            <a:r>
              <a:rPr lang="en-GB" sz="2000" dirty="0" err="1"/>
              <a:t>уреје</a:t>
            </a:r>
            <a:r>
              <a:rPr lang="en-GB" sz="2000" dirty="0"/>
              <a:t> у </a:t>
            </a:r>
            <a:r>
              <a:rPr lang="en-GB" sz="2000" dirty="0" err="1"/>
              <a:t>урину</a:t>
            </a:r>
            <a:r>
              <a:rPr lang="en-GB" sz="2000" dirty="0"/>
              <a:t>, </a:t>
            </a:r>
            <a:endParaRPr lang="sr-Cyrl-RS" sz="2000" dirty="0"/>
          </a:p>
          <a:p>
            <a:pPr lvl="1"/>
            <a:r>
              <a:rPr lang="en-GB" sz="2000" dirty="0"/>
              <a:t>н</a:t>
            </a:r>
            <a:r>
              <a:rPr lang="sr-Cyrl-CS" sz="2000" dirty="0"/>
              <a:t>и</a:t>
            </a:r>
            <a:r>
              <a:rPr lang="en-GB" sz="2000" dirty="0" err="1"/>
              <a:t>во</a:t>
            </a:r>
            <a:r>
              <a:rPr lang="en-GB" sz="2000" dirty="0"/>
              <a:t> </a:t>
            </a:r>
            <a:r>
              <a:rPr lang="en-GB" sz="2000" dirty="0" err="1"/>
              <a:t>албум</a:t>
            </a:r>
            <a:r>
              <a:rPr lang="sr-Cyrl-CS" sz="2000" dirty="0"/>
              <a:t>и</a:t>
            </a:r>
            <a:r>
              <a:rPr lang="en-GB" sz="2000" dirty="0" err="1"/>
              <a:t>на</a:t>
            </a:r>
            <a:r>
              <a:rPr lang="en-GB" sz="2000" dirty="0"/>
              <a:t> у </a:t>
            </a:r>
            <a:r>
              <a:rPr lang="en-GB" sz="2000" dirty="0" err="1"/>
              <a:t>лик</a:t>
            </a:r>
            <a:r>
              <a:rPr lang="sr-Cyrl-CS" sz="2000" dirty="0"/>
              <a:t>в</a:t>
            </a:r>
            <a:r>
              <a:rPr lang="en-GB" sz="2000" dirty="0" err="1"/>
              <a:t>ору</a:t>
            </a:r>
            <a:r>
              <a:rPr lang="en-GB" sz="2000" dirty="0" smtClean="0"/>
              <a:t>,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еритроцита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фреквенција</a:t>
            </a:r>
            <a:r>
              <a:rPr lang="en-GB" sz="2000" dirty="0" smtClean="0"/>
              <a:t> </a:t>
            </a:r>
            <a:r>
              <a:rPr lang="en-GB" sz="2000" dirty="0" err="1" smtClean="0"/>
              <a:t>пулса</a:t>
            </a:r>
            <a:r>
              <a:rPr lang="en-GB" sz="2000" dirty="0" smtClean="0"/>
              <a:t>,  </a:t>
            </a:r>
            <a:endParaRPr lang="sr-Cyrl-RS" sz="2000" dirty="0" smtClean="0"/>
          </a:p>
          <a:p>
            <a:pPr lvl="1"/>
            <a:r>
              <a:rPr lang="en-GB" sz="2000" dirty="0" smtClean="0"/>
              <a:t>р</a:t>
            </a:r>
            <a:r>
              <a:rPr lang="sr-Cyrl-CS" sz="2000" dirty="0" smtClean="0"/>
              <a:t>е</a:t>
            </a:r>
            <a:r>
              <a:rPr lang="en-GB" sz="2000" dirty="0" smtClean="0"/>
              <a:t>с</a:t>
            </a:r>
            <a:r>
              <a:rPr lang="sr-Cyrl-CS" sz="2000" dirty="0" smtClean="0"/>
              <a:t>п</a:t>
            </a:r>
            <a:r>
              <a:rPr lang="en-GB" sz="2000" dirty="0" err="1" smtClean="0"/>
              <a:t>ираторна</a:t>
            </a:r>
            <a:r>
              <a:rPr lang="en-GB" sz="2000" dirty="0" smtClean="0"/>
              <a:t> </a:t>
            </a:r>
            <a:r>
              <a:rPr lang="en-GB" sz="2000" dirty="0" err="1" smtClean="0"/>
              <a:t>фр</a:t>
            </a:r>
            <a:r>
              <a:rPr lang="sr-Cyrl-CS" sz="2000" dirty="0" smtClean="0"/>
              <a:t>е</a:t>
            </a:r>
            <a:r>
              <a:rPr lang="en-GB" sz="2000" dirty="0" err="1" smtClean="0"/>
              <a:t>квенц</a:t>
            </a:r>
            <a:r>
              <a:rPr lang="sr-Cyrl-CS" sz="2000" dirty="0" smtClean="0"/>
              <a:t>и</a:t>
            </a:r>
            <a:r>
              <a:rPr lang="en-GB" sz="2000" dirty="0" err="1" smtClean="0"/>
              <a:t>ја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endParaRPr lang="sr-Cyrl-RS" sz="2000" dirty="0"/>
          </a:p>
          <a:p>
            <a:endParaRPr lang="en-US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порођаја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кура</a:t>
            </a:r>
            <a:r>
              <a:rPr lang="en-GB" sz="2000" dirty="0" smtClean="0"/>
              <a:t> </a:t>
            </a:r>
            <a:r>
              <a:rPr lang="en-GB" sz="2000" dirty="0" err="1" smtClean="0"/>
              <a:t>терапије</a:t>
            </a:r>
            <a:r>
              <a:rPr lang="sr-Cyrl-R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бактери</a:t>
            </a:r>
            <a:r>
              <a:rPr lang="sr-Cyrl-CS" sz="2000" dirty="0" smtClean="0"/>
              <a:t>ј</a:t>
            </a:r>
            <a:r>
              <a:rPr lang="en-GB" sz="2000" dirty="0" err="1" smtClean="0"/>
              <a:t>ских</a:t>
            </a:r>
            <a:r>
              <a:rPr lang="en-GB" sz="2000" dirty="0" smtClean="0"/>
              <a:t> </a:t>
            </a:r>
            <a:r>
              <a:rPr lang="en-GB" sz="2000" dirty="0" err="1" smtClean="0"/>
              <a:t>колонија</a:t>
            </a:r>
            <a:r>
              <a:rPr lang="sr-Cyrl-C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број</a:t>
            </a:r>
            <a:r>
              <a:rPr lang="en-GB" sz="2000" dirty="0" smtClean="0"/>
              <a:t> </a:t>
            </a:r>
            <a:r>
              <a:rPr lang="en-GB" sz="2000" dirty="0" err="1" smtClean="0"/>
              <a:t>колика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sr-Cyrl-CS" sz="2000" dirty="0" smtClean="0"/>
              <a:t>в</a:t>
            </a:r>
            <a:r>
              <a:rPr lang="en-GB" sz="2000" dirty="0" err="1" smtClean="0"/>
              <a:t>ис</a:t>
            </a:r>
            <a:r>
              <a:rPr lang="sr-Cyrl-CS" sz="2000" dirty="0" smtClean="0"/>
              <a:t>и</a:t>
            </a:r>
            <a:r>
              <a:rPr lang="en-GB" sz="2000" dirty="0" err="1" smtClean="0"/>
              <a:t>на</a:t>
            </a:r>
            <a:r>
              <a:rPr lang="sr-Cyrl-C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теж</a:t>
            </a:r>
            <a:r>
              <a:rPr lang="sr-Cyrl-CS" sz="2000" dirty="0" smtClean="0"/>
              <a:t>и</a:t>
            </a:r>
            <a:r>
              <a:rPr lang="en-GB" sz="2000" dirty="0" err="1" smtClean="0"/>
              <a:t>на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крвни</a:t>
            </a:r>
            <a:r>
              <a:rPr lang="en-GB" sz="2000" dirty="0" smtClean="0"/>
              <a:t> </a:t>
            </a:r>
            <a:r>
              <a:rPr lang="en-GB" sz="2000" dirty="0" err="1" smtClean="0"/>
              <a:t>пр</a:t>
            </a:r>
            <a:r>
              <a:rPr lang="sr-Cyrl-CS" sz="2000" dirty="0" smtClean="0"/>
              <a:t>и</a:t>
            </a:r>
            <a:r>
              <a:rPr lang="en-GB" sz="2000" dirty="0" err="1" smtClean="0"/>
              <a:t>тисак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јачина</a:t>
            </a:r>
            <a:r>
              <a:rPr lang="en-GB" sz="2000" dirty="0" smtClean="0"/>
              <a:t> </a:t>
            </a:r>
            <a:r>
              <a:rPr lang="en-GB" sz="2000" dirty="0" err="1" smtClean="0"/>
              <a:t>терапијск</a:t>
            </a:r>
            <a:r>
              <a:rPr lang="sr-Cyrl-CS" sz="2000" dirty="0" smtClean="0"/>
              <a:t>е д</a:t>
            </a:r>
            <a:r>
              <a:rPr lang="en-GB" sz="2000" dirty="0" err="1" smtClean="0"/>
              <a:t>озе</a:t>
            </a:r>
            <a:r>
              <a:rPr lang="sr-Cyrl-CS" sz="2000" dirty="0" smtClean="0"/>
              <a:t>,</a:t>
            </a:r>
            <a:r>
              <a:rPr lang="en-GB" sz="2000" dirty="0" smtClean="0"/>
              <a:t>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се</a:t>
            </a:r>
            <a:r>
              <a:rPr lang="sr-Cyrl-CS" sz="2000" dirty="0" smtClean="0"/>
              <a:t>д</a:t>
            </a:r>
            <a:r>
              <a:rPr lang="en-GB" sz="2000" dirty="0" err="1" smtClean="0"/>
              <a:t>иментација</a:t>
            </a:r>
            <a:r>
              <a:rPr lang="en-GB" sz="2000" dirty="0" smtClean="0"/>
              <a:t> </a:t>
            </a:r>
            <a:r>
              <a:rPr lang="sr-Cyrl-CS" sz="2000" dirty="0" smtClean="0"/>
              <a:t>е</a:t>
            </a:r>
            <a:r>
              <a:rPr lang="en-GB" sz="2000" dirty="0" err="1" smtClean="0"/>
              <a:t>ритроцита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en-GB" sz="2000" dirty="0" err="1" smtClean="0"/>
              <a:t>проценат</a:t>
            </a:r>
            <a:r>
              <a:rPr lang="en-GB" sz="2000" dirty="0" smtClean="0"/>
              <a:t> </a:t>
            </a:r>
            <a:r>
              <a:rPr lang="en-GB" sz="2000" dirty="0" err="1" smtClean="0"/>
              <a:t>ретикулоцита</a:t>
            </a:r>
            <a:r>
              <a:rPr lang="en-GB" sz="2000" dirty="0" smtClean="0"/>
              <a:t>, </a:t>
            </a:r>
            <a:endParaRPr lang="sr-Cyrl-RS" sz="2000" dirty="0" smtClean="0"/>
          </a:p>
          <a:p>
            <a:pPr lvl="1"/>
            <a:r>
              <a:rPr lang="sr-Cyrl-RS" sz="2000" dirty="0" smtClean="0"/>
              <a:t>...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16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Д</a:t>
            </a:r>
            <a:r>
              <a:rPr lang="sr-Cyrl-CS" dirty="0"/>
              <a:t>и</a:t>
            </a:r>
            <a:r>
              <a:rPr lang="en-GB" dirty="0" err="1"/>
              <a:t>сконт</a:t>
            </a:r>
            <a:r>
              <a:rPr lang="sr-Cyrl-CS" dirty="0"/>
              <a:t>и</a:t>
            </a:r>
            <a:r>
              <a:rPr lang="en-GB" dirty="0" err="1"/>
              <a:t>нуирана</a:t>
            </a:r>
            <a:r>
              <a:rPr lang="en-GB" dirty="0"/>
              <a:t>, </a:t>
            </a:r>
            <a:r>
              <a:rPr lang="en-GB" dirty="0" err="1"/>
              <a:t>пр</a:t>
            </a:r>
            <a:r>
              <a:rPr lang="sr-Cyrl-CS" dirty="0"/>
              <a:t>е</a:t>
            </a:r>
            <a:r>
              <a:rPr lang="en-GB" dirty="0" err="1"/>
              <a:t>кидна</a:t>
            </a:r>
            <a:r>
              <a:rPr lang="en-GB" dirty="0"/>
              <a:t> </a:t>
            </a:r>
            <a:r>
              <a:rPr lang="en-GB" dirty="0" err="1"/>
              <a:t>обел</a:t>
            </a:r>
            <a:r>
              <a:rPr lang="sr-Cyrl-CS" dirty="0"/>
              <a:t>е</a:t>
            </a:r>
            <a:r>
              <a:rPr lang="en-GB" dirty="0" err="1"/>
              <a:t>жја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бележја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узимати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само 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едине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вреднос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бројеве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бројног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интервала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варирају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оболелих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ремисија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фреквенција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пулса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еритроцита</a:t>
            </a:r>
            <a:endParaRPr lang="sr-Cyrl-C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резултат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пребро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авања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17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Контину</a:t>
            </a:r>
            <a:r>
              <a:rPr lang="sr-Cyrl-CS" dirty="0"/>
              <a:t>и</a:t>
            </a:r>
            <a:r>
              <a:rPr lang="en-GB" dirty="0" err="1"/>
              <a:t>рана</a:t>
            </a:r>
            <a:r>
              <a:rPr lang="en-GB" dirty="0"/>
              <a:t>, н</a:t>
            </a:r>
            <a:r>
              <a:rPr lang="sr-Cyrl-CS" dirty="0"/>
              <a:t>е</a:t>
            </a:r>
            <a:r>
              <a:rPr lang="en-GB" dirty="0" err="1"/>
              <a:t>пре</a:t>
            </a:r>
            <a:r>
              <a:rPr lang="sr-Cyrl-CS" dirty="0"/>
              <a:t>кидн</a:t>
            </a:r>
            <a:r>
              <a:rPr lang="en-GB" dirty="0"/>
              <a:t>а </a:t>
            </a:r>
            <a:r>
              <a:rPr lang="en-GB" dirty="0" err="1"/>
              <a:t>обележја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обележја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корис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сваку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реал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вредност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бројног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рвала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варирају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ја</a:t>
            </a:r>
            <a:r>
              <a:rPr lang="sr-Cyrl-C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чин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терапијск</a:t>
            </a:r>
            <a:r>
              <a:rPr lang="sr-Cyrl-C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дозе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дужина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</a:t>
            </a:r>
            <a:r>
              <a:rPr lang="sr-Cyrl-C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мисија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крвни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притисак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температура</a:t>
            </a:r>
            <a:r>
              <a:rPr lang="sr-Cyrl-C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резултат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18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уирана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обележја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искључ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исконт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нуирана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дисконтинуирана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атрибутивна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обележја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19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Нумер</a:t>
            </a:r>
            <a:r>
              <a:rPr lang="sr-Cyrl-RS" dirty="0"/>
              <a:t>и</a:t>
            </a:r>
            <a:r>
              <a:rPr lang="en-GB" dirty="0" err="1"/>
              <a:t>чка</a:t>
            </a:r>
            <a:r>
              <a:rPr lang="en-GB" dirty="0"/>
              <a:t> </a:t>
            </a:r>
            <a:r>
              <a:rPr lang="en-GB" dirty="0" err="1"/>
              <a:t>об</a:t>
            </a:r>
            <a:r>
              <a:rPr lang="sr-Cyrl-CS" dirty="0"/>
              <a:t>е</a:t>
            </a:r>
            <a:r>
              <a:rPr lang="en-GB" dirty="0" err="1"/>
              <a:t>лежја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лежја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својим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интези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тетом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износом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пература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35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8 - 36,5 - 37,4 - 38,1 - 39,6 </a:t>
            </a:r>
            <a:r>
              <a:rPr lang="sr-Cyrl-RS" sz="24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Атрибутив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ележ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варира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својом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категоријом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видом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модал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тетом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квалит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дисоцирају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температура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субнормална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нормална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субфебрилна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ф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бри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соко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фебрилна</a:t>
            </a:r>
            <a:endParaRPr lang="sr-Latn-C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Статистика</a:t>
            </a:r>
            <a:r>
              <a:rPr lang="en-US" dirty="0"/>
              <a:t> и </a:t>
            </a:r>
            <a:r>
              <a:rPr lang="en-US" dirty="0" err="1"/>
              <a:t>медицина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6469" y="1530351"/>
            <a:ext cx="8229600" cy="4725988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 „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најверо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атније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води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порекло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латинск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статус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што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</a:t>
            </a:r>
          </a:p>
          <a:p>
            <a:pPr lvl="1"/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рвобит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означавала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резултат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регистровања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евиде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преглед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одатака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појав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/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рви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употребљена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средином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18.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мачк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научн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проф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сор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иверзитета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Гетингену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Готфрид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Ах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C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с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пец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фичном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стему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држав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систему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бројчаног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описива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њених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елемената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функц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нази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„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20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аријацијом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варијабилитетом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подразум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ев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роменљи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лежја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јединице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јединиц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посматрања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ичког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</a:p>
          <a:p>
            <a:pPr lvl="1"/>
            <a:r>
              <a:rPr lang="sr-Cyrl-R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јабла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титет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 </a:t>
            </a:r>
            <a:r>
              <a:rPr lang="sr-Cyrl-R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знос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в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редност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ележја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2"/>
            <a:r>
              <a:rPr lang="en-GB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нпр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36,5 </a:t>
            </a:r>
            <a:r>
              <a:rPr lang="sr-Cyrl-RS" sz="1600" baseline="30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</a:t>
            </a:r>
            <a:r>
              <a:rPr lang="en-GB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акс</a:t>
            </a:r>
            <a:r>
              <a:rPr lang="sr-Cyrl-C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ларне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температуре</a:t>
            </a:r>
            <a:endParaRPr lang="sr-Cyrl-RS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један</a:t>
            </a:r>
            <a:r>
              <a:rPr lang="en-GB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квалитет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један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д, 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една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обележја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2"/>
            <a:r>
              <a:rPr lang="en-GB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нпр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GB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нормална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аксиларна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температура</a:t>
            </a:r>
            <a:endParaRPr lang="en-US" sz="1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21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Подаци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било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какав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пис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ч.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симбол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знак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црт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статистичком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диницама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трања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осматра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умеричк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бутивн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емпиријск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теоријск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наз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вредност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предст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вља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бројни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запис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резултат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пребројавања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рангирања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22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Подаци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Емпири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опажени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опсерв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зултат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објективног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ствар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дешава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Теор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јски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очеки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зултат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теоријских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разматрања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</a:t>
            </a:r>
            <a:r>
              <a:rPr lang="sr-Cyrl-C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љ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учиво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нумеричког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карактера</a:t>
            </a:r>
            <a:endParaRPr lang="sr-Cyrl-RS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огу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фиковати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помоћу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мерења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23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Скал</a:t>
            </a:r>
            <a:r>
              <a:rPr lang="sr-Cyrl-RS" dirty="0" smtClean="0"/>
              <a:t>е</a:t>
            </a:r>
            <a:r>
              <a:rPr lang="en-GB" dirty="0" smtClean="0"/>
              <a:t> </a:t>
            </a:r>
            <a:r>
              <a:rPr lang="en-GB" dirty="0" err="1"/>
              <a:t>мерења</a:t>
            </a:r>
            <a:r>
              <a:rPr lang="en-GB" dirty="0"/>
              <a:t> 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Номинална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изворно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бутивне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карактеристике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податке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разврстава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класификује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одређеној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шем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нема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нформациј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смеру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њихове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разлике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непр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ја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скала</a:t>
            </a:r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24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Скал</a:t>
            </a:r>
            <a:r>
              <a:rPr lang="sr-Cyrl-RS" dirty="0" smtClean="0"/>
              <a:t>е</a:t>
            </a:r>
            <a:r>
              <a:rPr lang="en-GB" dirty="0" smtClean="0"/>
              <a:t> </a:t>
            </a:r>
            <a:r>
              <a:rPr lang="en-GB" dirty="0" err="1" smtClean="0"/>
              <a:t>мерења</a:t>
            </a:r>
            <a:r>
              <a:rPr lang="en-GB" dirty="0" smtClean="0"/>
              <a:t> 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нална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служи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означавање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редоследа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оказује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нешто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веће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мање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другог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еличину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зража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тивн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логичк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ранго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поретком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25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Скал</a:t>
            </a:r>
            <a:r>
              <a:rPr lang="sr-Cyrl-RS" dirty="0" smtClean="0"/>
              <a:t>е</a:t>
            </a:r>
            <a:r>
              <a:rPr lang="en-GB" dirty="0" smtClean="0"/>
              <a:t> </a:t>
            </a:r>
            <a:r>
              <a:rPr lang="en-GB" dirty="0" err="1" smtClean="0"/>
              <a:t>мерења</a:t>
            </a:r>
            <a:r>
              <a:rPr lang="en-GB" dirty="0" smtClean="0"/>
              <a:t> 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Интервална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рва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чких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карактеристика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изворно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нумеричк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оказуј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досл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него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апсолутне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арактер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одређена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</a:t>
            </a:r>
            <a:r>
              <a:rPr lang="sr-Cyrl-RS" sz="2800" dirty="0"/>
              <a:t>е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26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Скал</a:t>
            </a:r>
            <a:r>
              <a:rPr lang="sr-Cyrl-RS" dirty="0" smtClean="0"/>
              <a:t>е</a:t>
            </a:r>
            <a:r>
              <a:rPr lang="en-GB" dirty="0" smtClean="0"/>
              <a:t> </a:t>
            </a:r>
            <a:r>
              <a:rPr lang="en-GB" dirty="0" err="1" smtClean="0"/>
              <a:t>мерења</a:t>
            </a:r>
            <a:r>
              <a:rPr lang="en-GB" dirty="0" smtClean="0"/>
              <a:t> 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рецизнија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јер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обезбеђује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највиши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рења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оказу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редослед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апсолутн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већ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релат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Ову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каракт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рише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употреба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једин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права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нулта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тачка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омогућава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одређивањ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пропорционалног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27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Ос</a:t>
            </a:r>
            <a:r>
              <a:rPr lang="sr-Cyrl-CS" dirty="0" smtClean="0"/>
              <a:t>н</a:t>
            </a:r>
            <a:r>
              <a:rPr lang="en-US" dirty="0" err="1" smtClean="0"/>
              <a:t>овн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статист</a:t>
            </a:r>
            <a:r>
              <a:rPr lang="sr-Cyrl-CS" dirty="0" smtClean="0"/>
              <a:t>и</a:t>
            </a:r>
            <a:r>
              <a:rPr lang="en-US" dirty="0" err="1" smtClean="0"/>
              <a:t>чк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појмов</a:t>
            </a:r>
            <a:r>
              <a:rPr lang="sr-Cyrl-CS" dirty="0" smtClean="0"/>
              <a:t>и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сформисањем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подразумева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зражавање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једне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другом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скалом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промена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мерења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неког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податка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Нумер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трансформисати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атрибутивне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зразити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ординалном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номиналном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скалом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Атрибутивни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трансформисати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оцене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рангове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изразити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највише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најпрец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зније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ординалном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скалом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мерења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финисање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поновно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груписање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оквиру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скале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мерења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CCFB8-CC46-4C1F-A98E-3E025E274E7F}" type="slidenum">
              <a:rPr lang="en-US"/>
              <a:pPr/>
              <a:t>28</a:t>
            </a:fld>
            <a:endParaRPr lang="en-US"/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Врсте података</a:t>
            </a:r>
            <a:r>
              <a:rPr lang="sr-Latn-CS"/>
              <a:t> </a:t>
            </a:r>
          </a:p>
        </p:txBody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400"/>
              <a:t>Сумирање</a:t>
            </a:r>
            <a:r>
              <a:rPr lang="pl-PL" sz="3400"/>
              <a:t> радимо тако </a:t>
            </a:r>
          </a:p>
          <a:p>
            <a:pPr lvl="1"/>
            <a:r>
              <a:rPr lang="pl-PL" sz="3000"/>
              <a:t>што изра</a:t>
            </a:r>
            <a:r>
              <a:rPr lang="sr-Latn-CS" sz="3000"/>
              <a:t>ч</a:t>
            </a:r>
            <a:r>
              <a:rPr lang="pl-PL" sz="3000"/>
              <a:t>унавамо бројеве из података који извлаче важан материјал</a:t>
            </a:r>
            <a:endParaRPr lang="sr-Cyrl-CS" sz="3000"/>
          </a:p>
          <a:p>
            <a:r>
              <a:rPr lang="pl-PL" sz="3400"/>
              <a:t>Ови бројеви се зову </a:t>
            </a:r>
            <a:r>
              <a:rPr lang="pl-PL" sz="3400" b="1"/>
              <a:t>статистик</a:t>
            </a:r>
            <a:r>
              <a:rPr lang="sr-Cyrl-CS" sz="3400" b="1"/>
              <a:t>а</a:t>
            </a:r>
          </a:p>
          <a:p>
            <a:r>
              <a:rPr lang="pl-PL" sz="3400"/>
              <a:t>Статистика је било шта што се  израчунав</a:t>
            </a:r>
            <a:r>
              <a:rPr lang="sr-Cyrl-CS" sz="3400"/>
              <a:t>а</a:t>
            </a:r>
            <a:r>
              <a:rPr lang="pl-PL" sz="3400"/>
              <a:t> на основу самих података</a:t>
            </a:r>
            <a:endParaRPr lang="sr-Latn-CS" sz="3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B1B60-4C2C-43CB-AECD-AC63AB0580F3}" type="slidenum">
              <a:rPr lang="en-US"/>
              <a:pPr/>
              <a:t>29</a:t>
            </a:fld>
            <a:endParaRPr lang="en-US"/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Врсте података</a:t>
            </a:r>
            <a:r>
              <a:rPr lang="sr-Latn-CS"/>
              <a:t> </a:t>
            </a:r>
          </a:p>
        </p:txBody>
      </p:sp>
      <p:sp>
        <p:nvSpPr>
          <p:cNvPr id="79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="1"/>
              <a:t>Kвалитативни </a:t>
            </a:r>
            <a:r>
              <a:rPr lang="pl-PL"/>
              <a:t>(</a:t>
            </a:r>
            <a:r>
              <a:rPr lang="sr-Latn-CS" b="1"/>
              <a:t>qualitative</a:t>
            </a:r>
            <a:r>
              <a:rPr lang="pl-PL"/>
              <a:t>)</a:t>
            </a:r>
            <a:r>
              <a:rPr lang="pl-PL" b="1"/>
              <a:t> </a:t>
            </a:r>
            <a:r>
              <a:rPr lang="pl-PL"/>
              <a:t>подаци настају када особе могу да спадају у одвојене класе</a:t>
            </a:r>
            <a:endParaRPr lang="sr-Cyrl-CS"/>
          </a:p>
          <a:p>
            <a:r>
              <a:rPr lang="pl-PL"/>
              <a:t>Ове класе могу да немају никакве нумеричке везе једне са другима </a:t>
            </a:r>
            <a:endParaRPr lang="sr-Cyrl-CS"/>
          </a:p>
          <a:p>
            <a:pPr lvl="1"/>
            <a:r>
              <a:rPr lang="sr-Cyrl-CS"/>
              <a:t>п</a:t>
            </a:r>
            <a:r>
              <a:rPr lang="pl-PL"/>
              <a:t>ол: мушки, женски; </a:t>
            </a:r>
            <a:endParaRPr lang="sr-Cyrl-CS"/>
          </a:p>
          <a:p>
            <a:pPr lvl="1"/>
            <a:r>
              <a:rPr lang="pl-PL"/>
              <a:t>врсте становања: кућа, кућица, стан; </a:t>
            </a:r>
            <a:endParaRPr lang="sr-Cyrl-CS"/>
          </a:p>
          <a:p>
            <a:pPr lvl="1"/>
            <a:r>
              <a:rPr lang="pl-PL"/>
              <a:t>боја очију: смеђе, сиве, плаве, зелене, итд.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C68D-223C-4D53-AE7E-96EB571CA21B}" type="slidenum">
              <a:rPr lang="en-US"/>
              <a:pPr/>
              <a:t>3</a:t>
            </a:fld>
            <a:endParaRPr lang="en-US"/>
          </a:p>
        </p:txBody>
      </p:sp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Статистика</a:t>
            </a:r>
            <a:r>
              <a:rPr lang="en-US" dirty="0"/>
              <a:t> и </a:t>
            </a:r>
            <a:r>
              <a:rPr lang="en-US" dirty="0" err="1"/>
              <a:t>медицина</a:t>
            </a:r>
            <a:endParaRPr lang="sr-Latn-CS" dirty="0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200" dirty="0"/>
              <a:t>Статистичке методе су се први пут користиле у медицинским истраживањима у 19. веку од стране истраживача</a:t>
            </a:r>
            <a:endParaRPr lang="sr-Latn-CS" sz="2200" dirty="0"/>
          </a:p>
          <a:p>
            <a:pPr lvl="1"/>
            <a:r>
              <a:rPr lang="sr-Cyrl-CS" sz="1800" dirty="0"/>
              <a:t>као што су Pierre-Charles-Alexandre Louis, William Farr, Florence Nightingale и John </a:t>
            </a:r>
            <a:r>
              <a:rPr lang="sr-Cyrl-CS" sz="1800" dirty="0" smtClean="0"/>
              <a:t>Snow</a:t>
            </a:r>
            <a:endParaRPr lang="sr-Latn-CS" sz="1800" dirty="0"/>
          </a:p>
          <a:p>
            <a:r>
              <a:rPr lang="sr-Cyrl-CS" sz="2200" dirty="0"/>
              <a:t>Статистички методи нису постали широко коришћени у клиничкој медицини све до средине двадесетог века</a:t>
            </a:r>
            <a:endParaRPr lang="sr-Latn-CS" sz="2200" dirty="0"/>
          </a:p>
          <a:p>
            <a:r>
              <a:rPr lang="sr-Cyrl-CS" sz="2200" dirty="0"/>
              <a:t>То је било све док методи случајног експериментисањ</a:t>
            </a:r>
            <a:r>
              <a:rPr lang="sr-Latn-CS" sz="2200" dirty="0"/>
              <a:t>a</a:t>
            </a:r>
            <a:r>
              <a:rPr lang="sr-Cyrl-CS" sz="2200" dirty="0"/>
              <a:t> и статистичка анализа базирана на теорији узорка, </a:t>
            </a:r>
          </a:p>
          <a:p>
            <a:pPr lvl="1"/>
            <a:r>
              <a:rPr lang="sr-Cyrl-CS" sz="1800" dirty="0"/>
              <a:t>развијени су од стране Fisher-а и других</a:t>
            </a:r>
          </a:p>
          <a:p>
            <a:pPr lvl="1"/>
            <a:r>
              <a:rPr lang="sr-Cyrl-CS" sz="1800" dirty="0"/>
              <a:t>били су уведени у медицинска истраживања, нарочито од стране Bradford Hill-а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96B0E-5026-4638-B927-3281E0932197}" type="slidenum">
              <a:rPr lang="en-US"/>
              <a:pPr/>
              <a:t>30</a:t>
            </a:fld>
            <a:endParaRPr lang="en-US"/>
          </a:p>
        </p:txBody>
      </p:sp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Врсте података</a:t>
            </a:r>
            <a:r>
              <a:rPr lang="sr-Latn-CS"/>
              <a:t> </a:t>
            </a:r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800" b="1"/>
              <a:t>Kвантитативни</a:t>
            </a:r>
            <a:r>
              <a:rPr lang="it-IT" sz="2800"/>
              <a:t> (</a:t>
            </a:r>
            <a:r>
              <a:rPr lang="sr-Latn-CS" sz="2800" b="1"/>
              <a:t>quantitative</a:t>
            </a:r>
            <a:r>
              <a:rPr lang="it-IT" sz="2800"/>
              <a:t>) подаци су нумерички, </a:t>
            </a:r>
            <a:r>
              <a:rPr lang="sr-Cyrl-CS" sz="2800"/>
              <a:t>долазе </a:t>
            </a:r>
            <a:r>
              <a:rPr lang="it-IT" sz="2800"/>
              <a:t>из рачу</a:t>
            </a:r>
            <a:r>
              <a:rPr lang="sr-Cyrl-CS" sz="2800"/>
              <a:t>н</a:t>
            </a:r>
            <a:r>
              <a:rPr lang="it-IT" sz="2800"/>
              <a:t>ања или мерења</a:t>
            </a:r>
            <a:endParaRPr lang="sr-Cyrl-CS" sz="2800"/>
          </a:p>
          <a:p>
            <a:r>
              <a:rPr lang="it-IT" sz="2800"/>
              <a:t>Aко су вредности мерења цели бројеви, као број људи у домаћинству, или број зуба који су попуњени</a:t>
            </a:r>
            <a:endParaRPr lang="sr-Latn-CS" sz="2800"/>
          </a:p>
          <a:p>
            <a:pPr lvl="1"/>
            <a:r>
              <a:rPr lang="it-IT" sz="2400"/>
              <a:t>каже се да су подаци </a:t>
            </a:r>
            <a:r>
              <a:rPr lang="it-IT" sz="2400" b="1"/>
              <a:t>одвојени</a:t>
            </a:r>
            <a:r>
              <a:rPr lang="it-IT" sz="2400"/>
              <a:t> </a:t>
            </a:r>
            <a:r>
              <a:rPr lang="sr-Cyrl-CS" sz="2400"/>
              <a:t>или </a:t>
            </a:r>
            <a:r>
              <a:rPr lang="sr-Cyrl-CS" sz="2400" b="1"/>
              <a:t>дискретни</a:t>
            </a:r>
            <a:endParaRPr lang="sr-Cyrl-CS" sz="2400"/>
          </a:p>
          <a:p>
            <a:r>
              <a:rPr lang="it-IT" sz="2800"/>
              <a:t>Aко вредности мерења могу да буду било који број у опсегу, као што су висина и тежина, </a:t>
            </a:r>
            <a:endParaRPr lang="sr-Latn-CS" sz="2800"/>
          </a:p>
          <a:p>
            <a:pPr lvl="1"/>
            <a:r>
              <a:rPr lang="it-IT" sz="2400"/>
              <a:t>каже се да су подаци </a:t>
            </a:r>
            <a:r>
              <a:rPr lang="sr-Cyrl-CS" sz="2400" b="1"/>
              <a:t>непрекидни</a:t>
            </a:r>
            <a:r>
              <a:rPr lang="it-IT" sz="2400"/>
              <a:t> (</a:t>
            </a:r>
            <a:r>
              <a:rPr lang="sr-Latn-CS" sz="2400" b="1"/>
              <a:t>continuous</a:t>
            </a:r>
            <a:r>
              <a:rPr lang="it-IT" sz="2400"/>
              <a:t>)</a:t>
            </a:r>
            <a:endParaRPr lang="sr-Latn-C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E3C60-07B5-4EF6-B442-314D5AA4619A}" type="slidenum">
              <a:rPr lang="en-US"/>
              <a:pPr/>
              <a:t>31</a:t>
            </a:fld>
            <a:endParaRPr lang="en-US"/>
          </a:p>
        </p:txBody>
      </p:sp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Врсте података</a:t>
            </a:r>
            <a:endParaRPr lang="sr-Latn-CS"/>
          </a:p>
        </p:txBody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Mи ћемо квалитете и </a:t>
            </a:r>
            <a:r>
              <a:rPr lang="sr-Cyrl-CS"/>
              <a:t>квантитете</a:t>
            </a:r>
            <a:r>
              <a:rPr lang="it-IT"/>
              <a:t>, као што су пол, висина, године, итд. звати </a:t>
            </a:r>
            <a:r>
              <a:rPr lang="it-IT" b="1"/>
              <a:t>променљиве</a:t>
            </a:r>
            <a:r>
              <a:rPr lang="it-IT"/>
              <a:t> </a:t>
            </a:r>
            <a:r>
              <a:rPr lang="sr-Cyrl-CS"/>
              <a:t>или </a:t>
            </a:r>
            <a:r>
              <a:rPr lang="sr-Cyrl-CS" b="1"/>
              <a:t>варијабле</a:t>
            </a:r>
            <a:r>
              <a:rPr lang="it-IT"/>
              <a:t> </a:t>
            </a:r>
            <a:endParaRPr lang="sr-Cyrl-CS"/>
          </a:p>
          <a:p>
            <a:pPr lvl="1"/>
            <a:r>
              <a:rPr lang="it-IT"/>
              <a:t>јер се разликују од једног члана узорка до другог</a:t>
            </a:r>
            <a:endParaRPr lang="sr-Cyrl-CS"/>
          </a:p>
          <a:p>
            <a:r>
              <a:rPr lang="sv-SE"/>
              <a:t>Kвалитативна променљива се такође назива </a:t>
            </a:r>
            <a:endParaRPr lang="sr-Cyrl-CS"/>
          </a:p>
          <a:p>
            <a:pPr lvl="1"/>
            <a:r>
              <a:rPr lang="sv-SE" b="1"/>
              <a:t>категори</a:t>
            </a:r>
            <a:r>
              <a:rPr lang="sr-Cyrl-CS" b="1"/>
              <a:t>јска</a:t>
            </a:r>
            <a:r>
              <a:rPr lang="sv-SE" b="1"/>
              <a:t> променљива</a:t>
            </a:r>
            <a:r>
              <a:rPr lang="sv-SE"/>
              <a:t> </a:t>
            </a:r>
            <a:r>
              <a:rPr lang="sr-Cyrl-CS"/>
              <a:t>(</a:t>
            </a:r>
            <a:r>
              <a:rPr lang="sr-Latn-CS" b="1"/>
              <a:t>categorical variable</a:t>
            </a:r>
            <a:r>
              <a:rPr lang="sr-Cyrl-CS"/>
              <a:t>) </a:t>
            </a:r>
            <a:r>
              <a:rPr lang="sv-SE"/>
              <a:t>или </a:t>
            </a:r>
            <a:r>
              <a:rPr lang="sr-Cyrl-CS" b="1"/>
              <a:t>атрибут</a:t>
            </a:r>
            <a:r>
              <a:rPr lang="sr-Cyrl-CS"/>
              <a:t> (</a:t>
            </a:r>
            <a:r>
              <a:rPr lang="sr-Latn-CS" b="1"/>
              <a:t>attribute</a:t>
            </a:r>
            <a:r>
              <a:rPr lang="sr-Cyrl-CS"/>
              <a:t>)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75FC1-DA4B-4938-BC28-9F64EA4B0DDE}" type="slidenum">
              <a:rPr lang="en-US"/>
              <a:pPr/>
              <a:t>32</a:t>
            </a:fld>
            <a:endParaRPr lang="en-US"/>
          </a:p>
        </p:txBody>
      </p:sp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Основна дијагноза пацијената у болници Tooting Bec </a:t>
            </a:r>
          </a:p>
        </p:txBody>
      </p:sp>
      <p:graphicFrame>
        <p:nvGraphicFramePr>
          <p:cNvPr id="803843" name="Object 3"/>
          <p:cNvGraphicFramePr>
            <a:graphicFrameLocks noChangeAspect="1"/>
          </p:cNvGraphicFramePr>
          <p:nvPr>
            <p:ph idx="1"/>
          </p:nvPr>
        </p:nvGraphicFramePr>
        <p:xfrm>
          <a:off x="1049338" y="1441450"/>
          <a:ext cx="7588250" cy="4983163"/>
        </p:xfrm>
        <a:graphic>
          <a:graphicData uri="http://schemas.openxmlformats.org/presentationml/2006/ole">
            <p:oleObj spid="_x0000_s803843" name="Document" r:id="rId4" imgW="6077641" imgH="399151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79AF-7473-41ED-97C4-9B43A0B1CC60}" type="slidenum">
              <a:rPr lang="en-US"/>
              <a:pPr/>
              <a:t>33</a:t>
            </a:fld>
            <a:endParaRPr lang="en-US"/>
          </a:p>
        </p:txBody>
      </p:sp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Расподеле учесталости</a:t>
            </a:r>
            <a:endParaRPr lang="sr-Latn-CS"/>
          </a:p>
        </p:txBody>
      </p:sp>
      <p:sp>
        <p:nvSpPr>
          <p:cNvPr id="80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sr-Latn-CS" sz="2800"/>
              <a:t>Бројање појединаца који имају одређени квалитет се зове </a:t>
            </a:r>
            <a:r>
              <a:rPr lang="sr-Latn-CS" sz="2800" b="1"/>
              <a:t>учесталост</a:t>
            </a:r>
            <a:r>
              <a:rPr lang="sr-Latn-CS" sz="2800"/>
              <a:t> </a:t>
            </a:r>
            <a:r>
              <a:rPr lang="sr-Cyrl-CS" sz="2800"/>
              <a:t>(</a:t>
            </a:r>
            <a:r>
              <a:rPr lang="sr-Latn-CS" sz="2800" b="1"/>
              <a:t>frequency</a:t>
            </a:r>
            <a:r>
              <a:rPr lang="sr-Cyrl-CS" sz="2800"/>
              <a:t>) </a:t>
            </a:r>
            <a:r>
              <a:rPr lang="sr-Latn-CS" sz="2800"/>
              <a:t>тог квалитета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sr-Latn-CS" sz="2400"/>
              <a:t>учесталост шизофреније је 474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sr-Latn-CS" sz="2800"/>
              <a:t>Пропорција појединаца који имају тај квалитет се зове </a:t>
            </a:r>
            <a:r>
              <a:rPr lang="sr-Latn-CS" sz="2800" b="1"/>
              <a:t>релативна</a:t>
            </a:r>
            <a:r>
              <a:rPr lang="sr-Latn-CS" sz="2800"/>
              <a:t> </a:t>
            </a:r>
            <a:r>
              <a:rPr lang="sr-Latn-CS" sz="2800" b="1"/>
              <a:t>учесталост</a:t>
            </a:r>
            <a:r>
              <a:rPr lang="sr-Latn-CS" sz="2800"/>
              <a:t> или </a:t>
            </a:r>
            <a:r>
              <a:rPr lang="sr-Latn-CS" sz="2800" b="1"/>
              <a:t>пропорци</a:t>
            </a:r>
            <a:r>
              <a:rPr lang="sr-Cyrl-CS" sz="2800" b="1"/>
              <a:t>ја</a:t>
            </a:r>
          </a:p>
          <a:p>
            <a:pPr lvl="1">
              <a:lnSpc>
                <a:spcPct val="85000"/>
              </a:lnSpc>
            </a:pPr>
            <a:r>
              <a:rPr lang="sr-Cyrl-CS" sz="2400"/>
              <a:t>р</a:t>
            </a:r>
            <a:r>
              <a:rPr lang="sr-Latn-CS" sz="2400"/>
              <a:t>елативна учесталост шизофреније је 474/1467 = 0,32 или 32%. 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sr-Latn-CS" sz="2800"/>
              <a:t>Скуп учесталости свих могућих категорија се зове </a:t>
            </a:r>
            <a:r>
              <a:rPr lang="sr-Latn-CS" sz="2800" b="1"/>
              <a:t>расподела учесталости</a:t>
            </a:r>
            <a:r>
              <a:rPr lang="sr-Latn-CS" sz="2800"/>
              <a:t> </a:t>
            </a:r>
            <a:r>
              <a:rPr lang="sr-Cyrl-CS" sz="2800"/>
              <a:t>(</a:t>
            </a:r>
            <a:r>
              <a:rPr lang="sr-Latn-CS" sz="2800" b="1"/>
              <a:t>frequency distribution</a:t>
            </a:r>
            <a:r>
              <a:rPr lang="sr-Cyrl-CS" sz="2800"/>
              <a:t>) </a:t>
            </a:r>
            <a:r>
              <a:rPr lang="sr-Latn-CS" sz="2800"/>
              <a:t>променљиве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32D5C-AA0C-469D-9C1D-12FBDE65AA01}" type="slidenum">
              <a:rPr lang="en-US"/>
              <a:pPr/>
              <a:t>34</a:t>
            </a:fld>
            <a:endParaRPr lang="en-US"/>
          </a:p>
        </p:txBody>
      </p:sp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Вероватноћа отпуста пацијената у болници Tooting Bec </a:t>
            </a:r>
          </a:p>
        </p:txBody>
      </p:sp>
      <p:graphicFrame>
        <p:nvGraphicFramePr>
          <p:cNvPr id="807939" name="Object 3"/>
          <p:cNvGraphicFramePr>
            <a:graphicFrameLocks noChangeAspect="1"/>
          </p:cNvGraphicFramePr>
          <p:nvPr>
            <p:ph idx="1"/>
          </p:nvPr>
        </p:nvGraphicFramePr>
        <p:xfrm>
          <a:off x="25400" y="1636713"/>
          <a:ext cx="9118600" cy="4621212"/>
        </p:xfrm>
        <a:graphic>
          <a:graphicData uri="http://schemas.openxmlformats.org/presentationml/2006/ole">
            <p:oleObj spid="_x0000_s807939" name="Document" r:id="rId4" imgW="6077641" imgH="3079310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F63C-75F2-4368-8C83-448D42E45EA1}" type="slidenum">
              <a:rPr lang="en-US"/>
              <a:pPr/>
              <a:t>35</a:t>
            </a:fld>
            <a:endParaRPr lang="en-US"/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Расподеле учесталости</a:t>
            </a:r>
            <a:endParaRPr lang="sr-Latn-CS"/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b="1"/>
              <a:t>Kумулативна учесталост</a:t>
            </a:r>
            <a:r>
              <a:rPr lang="sr-Latn-CS"/>
              <a:t> </a:t>
            </a:r>
            <a:r>
              <a:rPr lang="sr-Cyrl-CS"/>
              <a:t>(</a:t>
            </a:r>
            <a:r>
              <a:rPr lang="sr-Latn-CS" b="1"/>
              <a:t>cumulative frequency</a:t>
            </a:r>
            <a:r>
              <a:rPr lang="sr-Cyrl-CS"/>
              <a:t>) </a:t>
            </a:r>
            <a:r>
              <a:rPr lang="sr-Latn-CS"/>
              <a:t>за вредност променљиве је</a:t>
            </a:r>
            <a:endParaRPr lang="sr-Cyrl-CS"/>
          </a:p>
          <a:p>
            <a:pPr lvl="1"/>
            <a:r>
              <a:rPr lang="sr-Latn-CS"/>
              <a:t>број особа са мањом или једнаком вредношћу тој вредности</a:t>
            </a:r>
            <a:endParaRPr lang="sr-Cyrl-CS"/>
          </a:p>
          <a:p>
            <a:r>
              <a:rPr lang="sr-Latn-CS" b="1"/>
              <a:t>Релативна кумулативна учесталост</a:t>
            </a:r>
            <a:r>
              <a:rPr lang="sr-Latn-CS"/>
              <a:t> </a:t>
            </a:r>
            <a:r>
              <a:rPr lang="sr-Cyrl-CS"/>
              <a:t>(</a:t>
            </a:r>
            <a:r>
              <a:rPr lang="sr-Latn-CS" b="1"/>
              <a:t>relative cumulative frequency</a:t>
            </a:r>
            <a:r>
              <a:rPr lang="sr-Cyrl-CS"/>
              <a:t>) </a:t>
            </a:r>
            <a:r>
              <a:rPr lang="sr-Latn-CS"/>
              <a:t>за неку вредност је </a:t>
            </a:r>
            <a:endParaRPr lang="sr-Cyrl-CS"/>
          </a:p>
          <a:p>
            <a:pPr lvl="1"/>
            <a:r>
              <a:rPr lang="sr-Latn-CS"/>
              <a:t>удео појединаца у узорку са вредностима мањим од или једнаким тој вредности</a:t>
            </a:r>
            <a:endParaRPr lang="sr-Cyrl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1ED87-63C0-4341-B708-19BE5B58353C}" type="slidenum">
              <a:rPr lang="en-US"/>
              <a:pPr/>
              <a:t>36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600"/>
              <a:t>Сличност 125 жена које посећују пренаталну </a:t>
            </a:r>
            <a:r>
              <a:rPr lang="sr-Cyrl-CS" sz="2600"/>
              <a:t>(</a:t>
            </a:r>
            <a:r>
              <a:rPr lang="sr-Latn-CS" sz="2600" i="1"/>
              <a:t>antenatal</a:t>
            </a:r>
            <a:r>
              <a:rPr lang="sr-Cyrl-CS" sz="2600"/>
              <a:t>) </a:t>
            </a:r>
            <a:r>
              <a:rPr lang="sr-Latn-CS" sz="2600"/>
              <a:t>клинику у болници St. George's </a:t>
            </a:r>
          </a:p>
        </p:txBody>
      </p:sp>
      <p:graphicFrame>
        <p:nvGraphicFramePr>
          <p:cNvPr id="812035" name="Object 3"/>
          <p:cNvGraphicFramePr>
            <a:graphicFrameLocks noChangeAspect="1"/>
          </p:cNvGraphicFramePr>
          <p:nvPr>
            <p:ph idx="1"/>
          </p:nvPr>
        </p:nvGraphicFramePr>
        <p:xfrm>
          <a:off x="1141413" y="1357313"/>
          <a:ext cx="7291387" cy="5067300"/>
        </p:xfrm>
        <a:graphic>
          <a:graphicData uri="http://schemas.openxmlformats.org/presentationml/2006/ole">
            <p:oleObj spid="_x0000_s812035" name="Document" r:id="rId4" imgW="6077641" imgH="4417734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3BBEF-49AC-4BAB-92EC-B0260E0D2BB6}" type="slidenum">
              <a:rPr lang="en-US"/>
              <a:pPr/>
              <a:t>37</a:t>
            </a:fld>
            <a:endParaRPr 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000"/>
              <a:t>П</a:t>
            </a:r>
            <a:r>
              <a:rPr lang="sr-Latn-CS" sz="3000"/>
              <a:t>рисилни издисајни волумен </a:t>
            </a:r>
            <a:r>
              <a:rPr lang="sr-Cyrl-CS" sz="3000"/>
              <a:t>(</a:t>
            </a:r>
            <a:r>
              <a:rPr lang="sr-Latn-CS" sz="3000"/>
              <a:t>FEV1</a:t>
            </a:r>
            <a:r>
              <a:rPr lang="sr-Cyrl-CS" sz="3000"/>
              <a:t>-</a:t>
            </a:r>
            <a:r>
              <a:rPr lang="sr-Latn-CS" sz="3000"/>
              <a:t>литри) за 57 мушких студената медицине </a:t>
            </a:r>
          </a:p>
        </p:txBody>
      </p:sp>
      <p:graphicFrame>
        <p:nvGraphicFramePr>
          <p:cNvPr id="814083" name="Object 3"/>
          <p:cNvGraphicFramePr>
            <a:graphicFrameLocks noChangeAspect="1"/>
          </p:cNvGraphicFramePr>
          <p:nvPr>
            <p:ph idx="1"/>
          </p:nvPr>
        </p:nvGraphicFramePr>
        <p:xfrm>
          <a:off x="222250" y="1365250"/>
          <a:ext cx="8921750" cy="5078413"/>
        </p:xfrm>
        <a:graphic>
          <a:graphicData uri="http://schemas.openxmlformats.org/presentationml/2006/ole">
            <p:oleObj spid="_x0000_s814083" name="Document" r:id="rId4" imgW="6077641" imgH="327730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6510C-FD82-426C-AE69-7DAB2118D163}" type="slidenum">
              <a:rPr lang="en-US"/>
              <a:pPr/>
              <a:t>38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Расподела учесталости FEV1 </a:t>
            </a:r>
            <a:r>
              <a:rPr lang="sr-Cyrl-CS" sz="3600"/>
              <a:t>код</a:t>
            </a:r>
            <a:r>
              <a:rPr lang="sr-Latn-CS" sz="3600"/>
              <a:t> 57 мушких студената медицине </a:t>
            </a:r>
          </a:p>
        </p:txBody>
      </p:sp>
      <p:graphicFrame>
        <p:nvGraphicFramePr>
          <p:cNvPr id="816131" name="Object 3"/>
          <p:cNvGraphicFramePr>
            <a:graphicFrameLocks noChangeAspect="1"/>
          </p:cNvGraphicFramePr>
          <p:nvPr>
            <p:ph idx="1"/>
          </p:nvPr>
        </p:nvGraphicFramePr>
        <p:xfrm>
          <a:off x="1193800" y="1409700"/>
          <a:ext cx="6402388" cy="4997450"/>
        </p:xfrm>
        <a:graphic>
          <a:graphicData uri="http://schemas.openxmlformats.org/presentationml/2006/ole">
            <p:oleObj spid="_x0000_s816131" name="Document" r:id="rId4" imgW="5997449" imgH="4681603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184B4-74BD-4B99-B9D1-BAC786E18849}" type="slidenum">
              <a:rPr lang="en-US"/>
              <a:pPr/>
              <a:t>39</a:t>
            </a:fld>
            <a:endParaRPr lang="en-US"/>
          </a:p>
        </p:txBody>
      </p:sp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Систем рачунања за проналажење учесталост</a:t>
            </a:r>
            <a:r>
              <a:rPr lang="sr-Cyrl-CS" sz="3600"/>
              <a:t>и </a:t>
            </a:r>
            <a:r>
              <a:rPr lang="sr-Latn-CS" sz="3600"/>
              <a:t>расподеле FEV1 </a:t>
            </a:r>
          </a:p>
        </p:txBody>
      </p:sp>
      <p:graphicFrame>
        <p:nvGraphicFramePr>
          <p:cNvPr id="818179" name="Object 3"/>
          <p:cNvGraphicFramePr>
            <a:graphicFrameLocks noChangeAspect="1"/>
          </p:cNvGraphicFramePr>
          <p:nvPr>
            <p:ph idx="1"/>
          </p:nvPr>
        </p:nvGraphicFramePr>
        <p:xfrm>
          <a:off x="1543050" y="1401763"/>
          <a:ext cx="6473825" cy="5019675"/>
        </p:xfrm>
        <a:graphic>
          <a:graphicData uri="http://schemas.openxmlformats.org/presentationml/2006/ole">
            <p:oleObj spid="_x0000_s818179" name="Document" r:id="rId4" imgW="6067931" imgH="494799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4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Статистика</a:t>
            </a:r>
            <a:r>
              <a:rPr lang="en-US" dirty="0" smtClean="0"/>
              <a:t> и </a:t>
            </a:r>
            <a:r>
              <a:rPr lang="en-US" dirty="0" err="1" smtClean="0"/>
              <a:t>медицина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3417"/>
            <a:ext cx="8229600" cy="4725988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Р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езултат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делатност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атист</a:t>
            </a:r>
            <a:r>
              <a:rPr lang="sr-Cyrl-R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чких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служб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података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купљају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ређују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опису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ављу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статистичке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службе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аучни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истр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ажи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ачк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њего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зултати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општ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методолог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ије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која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дста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ља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истематизован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ску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ња 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тод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тј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ето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дима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тат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ив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ног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истражи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масовн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појава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FF4C4-2831-4D63-9FE6-C9992852BB1E}" type="slidenum">
              <a:rPr lang="en-US"/>
              <a:pPr/>
              <a:t>40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/>
              <a:t>Расподела кумулативне учесталости FEV1 </a:t>
            </a:r>
            <a:r>
              <a:rPr lang="sr-Cyrl-CS" sz="2800"/>
              <a:t>на </a:t>
            </a:r>
            <a:r>
              <a:rPr lang="sr-Latn-CS" sz="2800"/>
              <a:t>узорку мушких студената медицине </a:t>
            </a:r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0228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1113" y="1368425"/>
            <a:ext cx="6538912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B342-AA7A-47E7-8941-2C102E001EEF}" type="slidenum">
              <a:rPr lang="en-US"/>
              <a:pPr/>
              <a:t>41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Полигон кумулативне учесталости FEV1 </a:t>
            </a:r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2276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8938" y="1384300"/>
            <a:ext cx="6205537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9D53D-B74F-402B-9B54-D50AC1EF73E4}" type="slidenum">
              <a:rPr lang="en-US"/>
              <a:pPr/>
              <a:t>42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/>
              <a:t>Хистограм FEV1: скала учесталости</a:t>
            </a:r>
            <a:r>
              <a:rPr lang="sr-Latn-CS" sz="3600"/>
              <a:t> </a:t>
            </a:r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4324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1474788"/>
            <a:ext cx="6180137" cy="485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B5DC-6957-459B-A0D7-CEF81796F55F}" type="slidenum">
              <a:rPr lang="en-US"/>
              <a:pPr/>
              <a:t>43</a:t>
            </a:fld>
            <a:endParaRPr lang="en-US"/>
          </a:p>
        </p:txBody>
      </p:sp>
      <p:sp>
        <p:nvSpPr>
          <p:cNvPr id="89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600"/>
              <a:t>Хистограми сличности користећи целобројне и разломачки одсечене тачке за интервале</a:t>
            </a:r>
            <a:r>
              <a:rPr lang="sr-Latn-CS" sz="2600"/>
              <a:t> </a:t>
            </a:r>
          </a:p>
        </p:txBody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98052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563" y="2266950"/>
            <a:ext cx="8791575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C9754-DA96-46F2-8ABF-6B926DA31DDE}" type="slidenum">
              <a:rPr lang="en-US"/>
              <a:pPr/>
              <a:t>44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/>
              <a:t>Хистограм FEV1: учесталост по јединици FEV1 или скала густине учесталости</a:t>
            </a:r>
            <a:r>
              <a:rPr lang="sr-Latn-CS" sz="3000"/>
              <a:t> </a:t>
            </a:r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26372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397000"/>
            <a:ext cx="6532562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00DEE-3BD1-45D4-A273-3F566E42D657}" type="slidenum">
              <a:rPr lang="en-US"/>
              <a:pPr/>
              <a:t>45</a:t>
            </a:fld>
            <a:endParaRPr lang="en-US"/>
          </a:p>
        </p:txBody>
      </p:sp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Хистограми и други графикони учесталости</a:t>
            </a:r>
            <a:r>
              <a:rPr lang="sr-Latn-CS" sz="3600"/>
              <a:t> </a:t>
            </a:r>
          </a:p>
        </p:txBody>
      </p:sp>
      <p:graphicFrame>
        <p:nvGraphicFramePr>
          <p:cNvPr id="830467" name="Object 3"/>
          <p:cNvGraphicFramePr>
            <a:graphicFrameLocks noChangeAspect="1"/>
          </p:cNvGraphicFramePr>
          <p:nvPr>
            <p:ph idx="1"/>
          </p:nvPr>
        </p:nvGraphicFramePr>
        <p:xfrm>
          <a:off x="127000" y="1497013"/>
          <a:ext cx="8896350" cy="4849812"/>
        </p:xfrm>
        <a:graphic>
          <a:graphicData uri="http://schemas.openxmlformats.org/presentationml/2006/ole">
            <p:oleObj spid="_x0000_s830467" name="Document" r:id="rId4" imgW="6077641" imgH="3330580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A4F20-A2AA-4816-BAF9-BE6F471FBD8D}" type="slidenum">
              <a:rPr lang="en-US"/>
              <a:pPr/>
              <a:t>46</a:t>
            </a:fld>
            <a:endParaRPr lang="en-US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/>
              <a:t>Хистограми расподеле старости жртава несреће код куће, користећи скалу релативне учесталости и скалу густине релативне учесталости</a:t>
            </a:r>
            <a:r>
              <a:rPr lang="sr-Latn-CS" sz="2400"/>
              <a:t> </a:t>
            </a:r>
          </a:p>
        </p:txBody>
      </p:sp>
      <p:sp>
        <p:nvSpPr>
          <p:cNvPr id="83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2516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625" y="1895475"/>
            <a:ext cx="8855075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39052-CDDF-4ECF-9E81-97287FC7004E}" type="slidenum">
              <a:rPr lang="en-US"/>
              <a:pPr/>
              <a:t>47</a:t>
            </a:fld>
            <a:endParaRPr lang="en-US"/>
          </a:p>
        </p:txBody>
      </p:sp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800"/>
              <a:t>Полигони учесталости за FEV1 и </a:t>
            </a:r>
            <a:r>
              <a:rPr lang="sr-Latn-CS" sz="2800"/>
              <a:t>PEF</a:t>
            </a:r>
            <a:r>
              <a:rPr lang="sr-Cyrl-CS" sz="2800"/>
              <a:t> (</a:t>
            </a:r>
            <a:r>
              <a:rPr lang="sr-Cyrl-CS" sz="2800" i="1"/>
              <a:t>Peak expiratory flow</a:t>
            </a:r>
            <a:r>
              <a:rPr lang="sr-Cyrl-CS" sz="2800"/>
              <a:t>) </a:t>
            </a:r>
            <a:r>
              <a:rPr lang="it-IT" sz="2800"/>
              <a:t>код студената медицине</a:t>
            </a:r>
            <a:r>
              <a:rPr lang="sr-Latn-CS" sz="2800"/>
              <a:t> </a:t>
            </a:r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4564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838" y="1987550"/>
            <a:ext cx="8856662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F4D3-20D9-483D-903E-63A9BD03E14D}" type="slidenum">
              <a:rPr lang="en-US"/>
              <a:pPr/>
              <a:t>48</a:t>
            </a:fld>
            <a:endParaRPr lang="en-US"/>
          </a:p>
        </p:txBody>
      </p:sp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000"/>
              <a:t>Д</a:t>
            </a:r>
            <a:r>
              <a:rPr lang="it-IT" sz="3000"/>
              <a:t>ијаграм </a:t>
            </a:r>
            <a:r>
              <a:rPr lang="sr-Cyrl-CS" sz="3000"/>
              <a:t>с</a:t>
            </a:r>
            <a:r>
              <a:rPr lang="it-IT" sz="3000"/>
              <a:t>табл</a:t>
            </a:r>
            <a:r>
              <a:rPr lang="sr-Cyrl-CS" sz="3000"/>
              <a:t>а</a:t>
            </a:r>
            <a:r>
              <a:rPr lang="it-IT" sz="3000"/>
              <a:t> и лист</a:t>
            </a:r>
            <a:r>
              <a:rPr lang="sr-Cyrl-CS" sz="3000"/>
              <a:t>а</a:t>
            </a:r>
            <a:r>
              <a:rPr lang="it-IT" sz="3000"/>
              <a:t> за FEV1 податке, заокружен на једно децимално место</a:t>
            </a:r>
            <a:r>
              <a:rPr lang="sr-Latn-CS" sz="3000"/>
              <a:t> </a:t>
            </a:r>
          </a:p>
        </p:txBody>
      </p:sp>
      <p:pic>
        <p:nvPicPr>
          <p:cNvPr id="836612" name="Picture 4" descr="C4FF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5450" y="5059363"/>
            <a:ext cx="6205538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36613" name="Object 5"/>
          <p:cNvGraphicFramePr>
            <a:graphicFrameLocks noChangeAspect="1"/>
          </p:cNvGraphicFramePr>
          <p:nvPr>
            <p:ph idx="1"/>
          </p:nvPr>
        </p:nvGraphicFramePr>
        <p:xfrm>
          <a:off x="1493838" y="1366838"/>
          <a:ext cx="6780212" cy="3656012"/>
        </p:xfrm>
        <a:graphic>
          <a:graphicData uri="http://schemas.openxmlformats.org/presentationml/2006/ole">
            <p:oleObj spid="_x0000_s836613" name="Document" r:id="rId5" imgW="6077641" imgH="327730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2CD1-E480-426C-B45A-DB8B32B26C8B}" type="slidenum">
              <a:rPr lang="en-US"/>
              <a:pPr/>
              <a:t>49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2600"/>
              <a:t>Хистограм FEV1 </a:t>
            </a:r>
            <a:r>
              <a:rPr lang="sr-Cyrl-CS" sz="2600"/>
              <a:t>(</a:t>
            </a:r>
            <a:r>
              <a:rPr lang="it-IT" sz="2600"/>
              <a:t>расподел</a:t>
            </a:r>
            <a:r>
              <a:rPr lang="sr-Cyrl-CS" sz="2600"/>
              <a:t>а</a:t>
            </a:r>
            <a:r>
              <a:rPr lang="it-IT" sz="2600"/>
              <a:t> учесталости облика кој</a:t>
            </a:r>
            <a:r>
              <a:rPr lang="sr-Cyrl-CS" sz="2600"/>
              <a:t>а</a:t>
            </a:r>
            <a:r>
              <a:rPr lang="it-IT" sz="2600"/>
              <a:t> се често може видети у медицинским подацима</a:t>
            </a:r>
            <a:r>
              <a:rPr lang="sr-Cyrl-CS" sz="2600"/>
              <a:t> – </a:t>
            </a:r>
            <a:r>
              <a:rPr lang="it-IT" sz="2600"/>
              <a:t>једномодална</a:t>
            </a:r>
            <a:r>
              <a:rPr lang="sr-Cyrl-CS" sz="2600"/>
              <a:t> расподела</a:t>
            </a:r>
            <a:r>
              <a:rPr lang="sr-Latn-CS" sz="2600"/>
              <a:t> </a:t>
            </a:r>
            <a:r>
              <a:rPr lang="sr-Cyrl-CS" sz="2600"/>
              <a:t>)</a:t>
            </a:r>
            <a:endParaRPr lang="sr-Latn-CS" sz="2600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38660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6063" y="1463675"/>
            <a:ext cx="6037262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4C68D-223C-4D53-AE7E-96EB571CA21B}" type="slidenum">
              <a:rPr lang="en-US"/>
              <a:pPr/>
              <a:t>5</a:t>
            </a:fld>
            <a:endParaRPr lang="en-US"/>
          </a:p>
        </p:txBody>
      </p:sp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Статистика</a:t>
            </a:r>
            <a:r>
              <a:rPr lang="en-US" dirty="0"/>
              <a:t> и </a:t>
            </a:r>
            <a:r>
              <a:rPr lang="en-US" dirty="0" err="1"/>
              <a:t>медицина</a:t>
            </a:r>
            <a:endParaRPr lang="sr-Latn-CS" dirty="0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200" dirty="0"/>
              <a:t>Статистичке методе су се први пут користиле у медицинским истраживањима у 19. веку од стране истраживача</a:t>
            </a:r>
            <a:endParaRPr lang="sr-Latn-CS" sz="2200" dirty="0"/>
          </a:p>
          <a:p>
            <a:pPr lvl="1"/>
            <a:r>
              <a:rPr lang="sr-Cyrl-CS" sz="1800" dirty="0"/>
              <a:t>као што су Pierre-Charles-Alexandre Louis, William Farr, Florence Nightingale и John </a:t>
            </a:r>
            <a:r>
              <a:rPr lang="sr-Cyrl-CS" sz="1800" dirty="0" smtClean="0"/>
              <a:t>Snow</a:t>
            </a:r>
            <a:endParaRPr lang="sr-Latn-CS" sz="1800" dirty="0"/>
          </a:p>
          <a:p>
            <a:r>
              <a:rPr lang="sr-Cyrl-CS" sz="2200" dirty="0"/>
              <a:t>Статистички методи нису постали широко коришћени у клиничкој медицини све до средине двадесетог века</a:t>
            </a:r>
            <a:endParaRPr lang="sr-Latn-CS" sz="2200" dirty="0"/>
          </a:p>
          <a:p>
            <a:r>
              <a:rPr lang="sr-Cyrl-CS" sz="2200" dirty="0"/>
              <a:t>То је било све док методи случајног експериментисањ</a:t>
            </a:r>
            <a:r>
              <a:rPr lang="sr-Latn-CS" sz="2200" dirty="0"/>
              <a:t>a</a:t>
            </a:r>
            <a:r>
              <a:rPr lang="sr-Cyrl-CS" sz="2200" dirty="0"/>
              <a:t> и статистичка анализа базирана на теорији узорка, </a:t>
            </a:r>
          </a:p>
          <a:p>
            <a:pPr lvl="1"/>
            <a:r>
              <a:rPr lang="sr-Cyrl-CS" sz="1800" dirty="0"/>
              <a:t>развијени су од стране Fisher-а и других</a:t>
            </a:r>
          </a:p>
          <a:p>
            <a:pPr lvl="1"/>
            <a:r>
              <a:rPr lang="sr-Cyrl-CS" sz="1800" dirty="0"/>
              <a:t>били су уведени у медицинска истраживања, нарочито од стране Bradford Hill-а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4D3C9-FBE2-4B57-92E5-B4EC3CBA1079}" type="slidenum">
              <a:rPr lang="en-US"/>
              <a:pPr/>
              <a:t>50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600"/>
              <a:t>Серумски холестерол код деце која су у сродству са породичним увећаним холестеролом</a:t>
            </a:r>
            <a:r>
              <a:rPr lang="sr-Cyrl-CS" sz="2600"/>
              <a:t> - дво</a:t>
            </a:r>
            <a:r>
              <a:rPr lang="it-IT" sz="2600"/>
              <a:t>модална </a:t>
            </a:r>
            <a:r>
              <a:rPr lang="sr-Cyrl-CS" sz="2600"/>
              <a:t>расподела</a:t>
            </a:r>
            <a:r>
              <a:rPr lang="sr-Latn-CS" sz="2600"/>
              <a:t> </a:t>
            </a:r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40708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2563" y="1384300"/>
            <a:ext cx="6559550" cy="492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92CC-FDA5-454F-B55B-8F9074D1489B}" type="slidenum">
              <a:rPr lang="en-US"/>
              <a:pPr/>
              <a:t>51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/>
              <a:t>Mерења серумских триглицерида у крви из пупчане врпце 282 беб</a:t>
            </a:r>
            <a:r>
              <a:rPr lang="sr-Cyrl-CS" sz="3600"/>
              <a:t>е</a:t>
            </a:r>
            <a:r>
              <a:rPr lang="sr-Latn-CS" sz="3600"/>
              <a:t> </a:t>
            </a:r>
          </a:p>
        </p:txBody>
      </p:sp>
      <p:graphicFrame>
        <p:nvGraphicFramePr>
          <p:cNvPr id="842755" name="Object 3"/>
          <p:cNvGraphicFramePr>
            <a:graphicFrameLocks noChangeAspect="1"/>
          </p:cNvGraphicFramePr>
          <p:nvPr>
            <p:ph idx="1"/>
          </p:nvPr>
        </p:nvGraphicFramePr>
        <p:xfrm>
          <a:off x="2530475" y="1311275"/>
          <a:ext cx="3783013" cy="5132388"/>
        </p:xfrm>
        <a:graphic>
          <a:graphicData uri="http://schemas.openxmlformats.org/presentationml/2006/ole">
            <p:oleObj spid="_x0000_s842755" name="Document" r:id="rId4" imgW="6352736" imgH="8619837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9B95B-9C31-4866-AECC-06325AF9976C}" type="slidenum">
              <a:rPr lang="en-US"/>
              <a:pPr/>
              <a:t>52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/>
              <a:t>Серумски триглицериди у крви из пупчане врпце 282 бебе </a:t>
            </a:r>
            <a:endParaRPr lang="sr-Latn-CS" sz="3600"/>
          </a:p>
        </p:txBody>
      </p:sp>
      <p:pic>
        <p:nvPicPr>
          <p:cNvPr id="844803" name="Picture 3" descr="Slika 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84275" y="1384300"/>
            <a:ext cx="6700838" cy="502126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75ADF-F764-4DAB-BE9D-88D5366550EA}" type="slidenum">
              <a:rPr lang="en-US"/>
              <a:pPr/>
              <a:t>53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/>
              <a:t>Раздобље трудноће по рођењу за 1749 порођаја у болници</a:t>
            </a:r>
            <a:r>
              <a:rPr lang="sr-Latn-CS" sz="3200"/>
              <a:t> St. George's </a:t>
            </a:r>
          </a:p>
        </p:txBody>
      </p:sp>
      <p:pic>
        <p:nvPicPr>
          <p:cNvPr id="846851" name="Picture 3" descr="Slika 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50950" y="1441450"/>
            <a:ext cx="6486525" cy="49276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5F7D1-7C16-43F0-A435-266AB309F375}" type="slidenum">
              <a:rPr lang="en-US"/>
              <a:pPr/>
              <a:t>54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Медијане </a:t>
            </a:r>
            <a:r>
              <a:rPr lang="en-GB"/>
              <a:t>и квантили</a:t>
            </a:r>
            <a:r>
              <a:rPr lang="sr-Latn-CS"/>
              <a:t> </a:t>
            </a:r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/>
              <a:t>Kвантили</a:t>
            </a:r>
            <a:r>
              <a:rPr lang="sr-Cyrl-CS"/>
              <a:t> (</a:t>
            </a:r>
            <a:r>
              <a:rPr lang="sr-Latn-CS" b="1"/>
              <a:t>quantiles</a:t>
            </a:r>
            <a:r>
              <a:rPr lang="sr-Cyrl-CS"/>
              <a:t>) </a:t>
            </a:r>
            <a:r>
              <a:rPr lang="it-IT"/>
              <a:t>су вредности које деле расподелу тако да има дату пропорцију посматрања испод квантила</a:t>
            </a:r>
            <a:endParaRPr lang="sr-Latn-CS"/>
          </a:p>
          <a:p>
            <a:r>
              <a:rPr lang="sr-Cyrl-CS" b="1"/>
              <a:t>Медијана </a:t>
            </a:r>
            <a:r>
              <a:rPr lang="sr-Cyrl-CS"/>
              <a:t>(</a:t>
            </a:r>
            <a:r>
              <a:rPr lang="sr-Latn-CS" b="1"/>
              <a:t>median</a:t>
            </a:r>
            <a:r>
              <a:rPr lang="sr-Cyrl-CS"/>
              <a:t>) или </a:t>
            </a:r>
            <a:r>
              <a:rPr lang="it-IT"/>
              <a:t>вредност средњег члана је централна вредност расподеле</a:t>
            </a:r>
            <a:endParaRPr lang="sr-Latn-CS"/>
          </a:p>
          <a:p>
            <a:pPr lvl="1"/>
            <a:r>
              <a:rPr lang="it-IT"/>
              <a:t>пола </a:t>
            </a:r>
            <a:r>
              <a:rPr lang="sr-Cyrl-CS"/>
              <a:t>тачака је </a:t>
            </a:r>
            <a:r>
              <a:rPr lang="it-IT"/>
              <a:t>мање од или једнако њој, </a:t>
            </a:r>
            <a:r>
              <a:rPr lang="sr-Cyrl-CS"/>
              <a:t>и </a:t>
            </a:r>
            <a:r>
              <a:rPr lang="it-IT"/>
              <a:t>пола је веће </a:t>
            </a:r>
            <a:r>
              <a:rPr lang="sr-Cyrl-CS"/>
              <a:t>од ње </a:t>
            </a:r>
            <a:r>
              <a:rPr lang="it-IT"/>
              <a:t>или јој је једнако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98468-498F-4C2E-B6FC-73CCA13CB8A1}" type="slidenum">
              <a:rPr lang="en-US"/>
              <a:pPr/>
              <a:t>55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400"/>
              <a:t>Медијане </a:t>
            </a:r>
            <a:r>
              <a:rPr lang="en-GB" sz="4400"/>
              <a:t>и квантили</a:t>
            </a:r>
            <a:endParaRPr lang="sr-Latn-CS" sz="4400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401050" cy="4725988"/>
          </a:xfrm>
        </p:spPr>
        <p:txBody>
          <a:bodyPr/>
          <a:lstStyle/>
          <a:p>
            <a:r>
              <a:rPr lang="sr-Cyrl-CS" sz="2200"/>
              <a:t>ЗА </a:t>
            </a:r>
            <a:r>
              <a:rPr lang="sr-Latn-CS" sz="2200"/>
              <a:t>FEV</a:t>
            </a:r>
            <a:r>
              <a:rPr lang="sr-Cyrl-CS" sz="2200"/>
              <a:t>1 податке м</a:t>
            </a:r>
            <a:r>
              <a:rPr lang="it-IT" sz="2200"/>
              <a:t>едијана је </a:t>
            </a:r>
            <a:r>
              <a:rPr lang="sr-Cyrl-CS" sz="2200"/>
              <a:t>4</a:t>
            </a:r>
            <a:r>
              <a:rPr lang="it-IT" sz="2200"/>
              <a:t>.1, 29-</a:t>
            </a:r>
            <a:r>
              <a:rPr lang="sr-Cyrl-CS" sz="2200"/>
              <a:t>т</a:t>
            </a:r>
            <a:r>
              <a:rPr lang="it-IT" sz="2200"/>
              <a:t>а вредност</a:t>
            </a:r>
            <a:endParaRPr lang="sr-Cyrl-CS" sz="2200"/>
          </a:p>
          <a:p>
            <a:r>
              <a:rPr lang="it-IT" sz="2200"/>
              <a:t>Aко имамо </a:t>
            </a:r>
            <a:r>
              <a:rPr lang="sr-Cyrl-CS" sz="2200"/>
              <a:t>под</a:t>
            </a:r>
            <a:r>
              <a:rPr lang="it-IT" sz="2200"/>
              <a:t>једнак број тачака, бирамо вредност на пола пута између две централне вредности</a:t>
            </a:r>
            <a:endParaRPr lang="sr-Latn-CS" sz="2200"/>
          </a:p>
        </p:txBody>
      </p:sp>
      <p:graphicFrame>
        <p:nvGraphicFramePr>
          <p:cNvPr id="85094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055688" y="2711450"/>
          <a:ext cx="7840662" cy="3729038"/>
        </p:xfrm>
        <a:graphic>
          <a:graphicData uri="http://schemas.openxmlformats.org/presentationml/2006/ole">
            <p:oleObj spid="_x0000_s850948" name="Document" r:id="rId4" imgW="6510242" imgH="3306461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E5DE4-1E13-4CEB-BB09-6F13FB8A4A3D}" type="slidenum">
              <a:rPr lang="en-US"/>
              <a:pPr/>
              <a:t>56</a:t>
            </a:fld>
            <a:endParaRPr lang="en-US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400"/>
              <a:t>Медијане </a:t>
            </a:r>
            <a:r>
              <a:rPr lang="en-GB" sz="4400"/>
              <a:t>и квантили</a:t>
            </a:r>
            <a:endParaRPr lang="sr-Latn-CS" sz="4400"/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600"/>
              <a:t>Имамо </a:t>
            </a:r>
            <a:r>
              <a:rPr lang="it-IT" sz="2600" i="1"/>
              <a:t>n</a:t>
            </a:r>
            <a:r>
              <a:rPr lang="it-IT" sz="2600"/>
              <a:t> уређен</a:t>
            </a:r>
            <a:r>
              <a:rPr lang="sr-Cyrl-CS" sz="2600"/>
              <a:t>их </a:t>
            </a:r>
            <a:r>
              <a:rPr lang="it-IT" sz="2600"/>
              <a:t>посматрања која деле скалу на </a:t>
            </a:r>
            <a:r>
              <a:rPr lang="sr-Latn-CS" sz="2600" i="1"/>
              <a:t>n</a:t>
            </a:r>
            <a:r>
              <a:rPr lang="it-IT" sz="2600"/>
              <a:t> + 1 делова</a:t>
            </a:r>
            <a:endParaRPr lang="sr-Cyrl-CS" sz="2600"/>
          </a:p>
          <a:p>
            <a:r>
              <a:rPr lang="it-IT" sz="2600"/>
              <a:t>Пропорција расподеле која лежи испод</a:t>
            </a:r>
            <a:r>
              <a:rPr lang="it-IT" sz="2600" i="1"/>
              <a:t> </a:t>
            </a:r>
            <a:r>
              <a:rPr lang="sr-Latn-CS" sz="2600" i="1"/>
              <a:t>i</a:t>
            </a:r>
            <a:r>
              <a:rPr lang="sr-Cyrl-CS" sz="2600"/>
              <a:t>-тог </a:t>
            </a:r>
            <a:r>
              <a:rPr lang="it-IT" sz="2600"/>
              <a:t>посматрања процењује се </a:t>
            </a:r>
            <a:r>
              <a:rPr lang="sr-Cyrl-CS" sz="2600"/>
              <a:t>преко </a:t>
            </a:r>
            <a:r>
              <a:rPr lang="sr-Latn-CS" sz="2600"/>
              <a:t>i/(n+1)</a:t>
            </a:r>
            <a:endParaRPr lang="sr-Cyrl-CS" sz="2600"/>
          </a:p>
          <a:p>
            <a:r>
              <a:rPr lang="it-IT" sz="2600"/>
              <a:t>Поставили смо </a:t>
            </a:r>
            <a:r>
              <a:rPr lang="sr-Cyrl-CS" sz="2600"/>
              <a:t>да је </a:t>
            </a:r>
            <a:r>
              <a:rPr lang="it-IT" sz="2600"/>
              <a:t>ово једнако q и добили</a:t>
            </a:r>
            <a:r>
              <a:rPr lang="sr-Latn-CS" sz="2600"/>
              <a:t> da je</a:t>
            </a:r>
            <a:r>
              <a:rPr lang="it-IT" sz="2600"/>
              <a:t> </a:t>
            </a:r>
            <a:r>
              <a:rPr lang="sr-Latn-CS" sz="2600" i="1"/>
              <a:t>i</a:t>
            </a:r>
            <a:r>
              <a:rPr lang="sr-Latn-CS" sz="2600"/>
              <a:t> = </a:t>
            </a:r>
            <a:r>
              <a:rPr lang="sr-Latn-CS" sz="2600" i="1"/>
              <a:t>q</a:t>
            </a:r>
            <a:r>
              <a:rPr lang="sr-Cyrl-CS" sz="2600" i="1"/>
              <a:t> </a:t>
            </a:r>
            <a:r>
              <a:rPr lang="sr-Latn-CS" sz="2600"/>
              <a:t>(</a:t>
            </a:r>
            <a:r>
              <a:rPr lang="sr-Latn-CS" sz="2600" i="1"/>
              <a:t>n</a:t>
            </a:r>
            <a:r>
              <a:rPr lang="sr-Latn-CS" sz="2600"/>
              <a:t> + 1)</a:t>
            </a:r>
          </a:p>
          <a:p>
            <a:r>
              <a:rPr lang="sv-SE" sz="2600"/>
              <a:t>Aко је </a:t>
            </a:r>
            <a:r>
              <a:rPr lang="sr-Latn-CS" sz="2600" i="1"/>
              <a:t>i</a:t>
            </a:r>
            <a:r>
              <a:rPr lang="sv-SE" sz="2600"/>
              <a:t> цео број,</a:t>
            </a:r>
            <a:r>
              <a:rPr lang="sv-SE" sz="2600" i="1"/>
              <a:t> </a:t>
            </a:r>
            <a:r>
              <a:rPr lang="sr-Latn-CS" sz="2600" i="1"/>
              <a:t>i</a:t>
            </a:r>
            <a:r>
              <a:rPr lang="sr-Cyrl-CS" sz="2600"/>
              <a:t>-то </a:t>
            </a:r>
            <a:r>
              <a:rPr lang="sv-SE" sz="2600"/>
              <a:t>посматрање је жељена процена квантил</a:t>
            </a:r>
            <a:r>
              <a:rPr lang="sr-Cyrl-CS" sz="2600"/>
              <a:t>а</a:t>
            </a:r>
            <a:endParaRPr lang="sr-Latn-CS" sz="2600"/>
          </a:p>
          <a:p>
            <a:r>
              <a:rPr lang="sv-SE" sz="2600"/>
              <a:t>Aко није, нека је</a:t>
            </a:r>
            <a:r>
              <a:rPr lang="sv-SE" sz="2600" i="1"/>
              <a:t> ј</a:t>
            </a:r>
            <a:r>
              <a:rPr lang="sv-SE" sz="2600"/>
              <a:t> целобројни део </a:t>
            </a:r>
            <a:r>
              <a:rPr lang="sr-Latn-CS" sz="2600" i="1"/>
              <a:t>i</a:t>
            </a:r>
            <a:r>
              <a:rPr lang="sv-SE" sz="2600"/>
              <a:t>, део пре децималног зареза</a:t>
            </a:r>
            <a:r>
              <a:rPr lang="sr-Latn-CS" sz="2600"/>
              <a:t>. </a:t>
            </a:r>
            <a:r>
              <a:rPr lang="sv-SE" sz="2600"/>
              <a:t>Kвантил </a:t>
            </a:r>
            <a:r>
              <a:rPr lang="sr-Latn-CS" sz="2600"/>
              <a:t>se </a:t>
            </a:r>
            <a:r>
              <a:rPr lang="sr-Cyrl-CS" sz="2600"/>
              <a:t>пр</a:t>
            </a:r>
            <a:r>
              <a:rPr lang="sv-SE" sz="2600"/>
              <a:t>оцењује помоћу</a:t>
            </a:r>
            <a:endParaRPr lang="sr-Latn-CS" sz="2600"/>
          </a:p>
        </p:txBody>
      </p:sp>
      <p:sp>
        <p:nvSpPr>
          <p:cNvPr id="8529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529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2998" name="Object 6"/>
          <p:cNvGraphicFramePr>
            <a:graphicFrameLocks noChangeAspect="1"/>
          </p:cNvGraphicFramePr>
          <p:nvPr/>
        </p:nvGraphicFramePr>
        <p:xfrm>
          <a:off x="2417763" y="5838825"/>
          <a:ext cx="3086100" cy="487363"/>
        </p:xfrm>
        <a:graphic>
          <a:graphicData uri="http://schemas.openxmlformats.org/presentationml/2006/ole">
            <p:oleObj spid="_x0000_s852998" name="Equation" r:id="rId4" imgW="1269449" imgH="203112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42882-4F0C-452F-94B5-F31A7067A49D}" type="slidenum">
              <a:rPr lang="en-US"/>
              <a:pPr/>
              <a:t>57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400"/>
              <a:t>Медијане </a:t>
            </a:r>
            <a:r>
              <a:rPr lang="en-GB" sz="4400"/>
              <a:t>и квантили</a:t>
            </a:r>
            <a:endParaRPr lang="sr-Latn-CS" sz="4400"/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800"/>
              <a:t>Kвартили деле расподелу у четири једнака дела, која се зову </a:t>
            </a:r>
            <a:r>
              <a:rPr lang="it-IT" sz="2800" b="1"/>
              <a:t>четвртине</a:t>
            </a:r>
            <a:r>
              <a:rPr lang="it-IT" sz="2800"/>
              <a:t> (</a:t>
            </a:r>
            <a:r>
              <a:rPr lang="sr-Latn-CS" sz="2800" b="1"/>
              <a:t>fourths</a:t>
            </a:r>
            <a:r>
              <a:rPr lang="it-IT" sz="2800"/>
              <a:t>)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it-IT" sz="2800"/>
              <a:t>Други квартил је медијана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 i="1"/>
              <a:t>i</a:t>
            </a:r>
            <a:r>
              <a:rPr lang="sr-Latn-CS" sz="2400"/>
              <a:t> = </a:t>
            </a:r>
            <a:r>
              <a:rPr lang="sr-Latn-CS" sz="2400" i="1"/>
              <a:t>q </a:t>
            </a:r>
            <a:r>
              <a:rPr lang="sr-Latn-CS" sz="2400"/>
              <a:t>(</a:t>
            </a:r>
            <a:r>
              <a:rPr lang="sr-Latn-CS" sz="2400" i="1"/>
              <a:t>n</a:t>
            </a:r>
            <a:r>
              <a:rPr lang="sr-Latn-CS" sz="2400"/>
              <a:t>+1) = 0.5 x (57</a:t>
            </a:r>
            <a:r>
              <a:rPr lang="sr-Cyrl-CS" sz="2400"/>
              <a:t> </a:t>
            </a:r>
            <a:r>
              <a:rPr lang="sr-Latn-CS" sz="2400"/>
              <a:t>+</a:t>
            </a:r>
            <a:r>
              <a:rPr lang="sr-Cyrl-CS" sz="2400"/>
              <a:t> </a:t>
            </a:r>
            <a:r>
              <a:rPr lang="sr-Latn-CS" sz="2400"/>
              <a:t>1) = 29</a:t>
            </a:r>
            <a:r>
              <a:rPr lang="sr-Cyrl-CS" sz="2400"/>
              <a:t> посматрање тј. 4.1</a:t>
            </a:r>
            <a:endParaRPr lang="sr-Latn-CS" sz="2400"/>
          </a:p>
          <a:p>
            <a:pPr>
              <a:lnSpc>
                <a:spcPct val="90000"/>
              </a:lnSpc>
            </a:pPr>
            <a:r>
              <a:rPr lang="sv-SE" sz="2800"/>
              <a:t>За први квартил </a:t>
            </a:r>
            <a:r>
              <a:rPr lang="sr-Latn-CS" sz="2800" i="1"/>
              <a:t>i</a:t>
            </a:r>
            <a:r>
              <a:rPr lang="sr-Latn-CS" sz="2800"/>
              <a:t> =</a:t>
            </a:r>
            <a:r>
              <a:rPr lang="sv-SE" sz="2800"/>
              <a:t> 0.</a:t>
            </a:r>
            <a:r>
              <a:rPr lang="sr-Cyrl-CS" sz="2800"/>
              <a:t>25</a:t>
            </a:r>
            <a:r>
              <a:rPr lang="sv-SE" sz="2800"/>
              <a:t> x 58 = </a:t>
            </a:r>
            <a:r>
              <a:rPr lang="sr-Cyrl-CS" sz="2800"/>
              <a:t>14.</a:t>
            </a:r>
            <a:r>
              <a:rPr lang="sv-SE" sz="2800"/>
              <a:t>5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v-SE" sz="2400"/>
              <a:t>Kвартил је између 14-</a:t>
            </a:r>
            <a:r>
              <a:rPr lang="sr-Cyrl-CS" sz="2400"/>
              <a:t>тог </a:t>
            </a:r>
            <a:r>
              <a:rPr lang="sv-SE" sz="2400"/>
              <a:t>и 15</a:t>
            </a:r>
            <a:r>
              <a:rPr lang="sr-Cyrl-CS" sz="2400"/>
              <a:t>-тог </a:t>
            </a:r>
            <a:r>
              <a:rPr lang="sv-SE" sz="2400"/>
              <a:t>посматрања, која су оба 3.54</a:t>
            </a:r>
            <a:r>
              <a:rPr lang="sr-Latn-CS"/>
              <a:t> 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v-SE" sz="2800"/>
              <a:t>За трећи квартил </a:t>
            </a:r>
            <a:r>
              <a:rPr lang="sr-Latn-CS" sz="2800" i="1"/>
              <a:t>i</a:t>
            </a:r>
            <a:r>
              <a:rPr lang="sr-Latn-CS" sz="2800"/>
              <a:t> =</a:t>
            </a:r>
            <a:r>
              <a:rPr lang="sv-SE" sz="2800"/>
              <a:t> 0.75 x 58 = 43</a:t>
            </a:r>
            <a:r>
              <a:rPr lang="sr-Cyrl-CS" sz="2800"/>
              <a:t>.</a:t>
            </a:r>
            <a:r>
              <a:rPr lang="sv-SE" sz="2800"/>
              <a:t>5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v-SE" sz="2400"/>
              <a:t>квартил </a:t>
            </a:r>
            <a:r>
              <a:rPr lang="sr-Cyrl-CS" sz="2400"/>
              <a:t>се </a:t>
            </a:r>
            <a:r>
              <a:rPr lang="sv-SE" sz="2400"/>
              <a:t>налази између 4</a:t>
            </a:r>
            <a:r>
              <a:rPr lang="sr-Cyrl-CS" sz="2400"/>
              <a:t>3</a:t>
            </a:r>
            <a:r>
              <a:rPr lang="sv-SE" sz="2400"/>
              <a:t>-</a:t>
            </a:r>
            <a:r>
              <a:rPr lang="sr-Cyrl-CS" sz="2400"/>
              <a:t>тог </a:t>
            </a:r>
            <a:r>
              <a:rPr lang="sv-SE" sz="2400"/>
              <a:t>и 4</a:t>
            </a:r>
            <a:r>
              <a:rPr lang="sr-Cyrl-CS" sz="2400"/>
              <a:t>4</a:t>
            </a:r>
            <a:r>
              <a:rPr lang="sv-SE" sz="2400"/>
              <a:t>-</a:t>
            </a:r>
            <a:r>
              <a:rPr lang="sr-Cyrl-CS" sz="2400"/>
              <a:t>ег </a:t>
            </a:r>
            <a:r>
              <a:rPr lang="sv-SE" sz="2400"/>
              <a:t>посматрања</a:t>
            </a:r>
            <a:r>
              <a:rPr lang="sr-Cyrl-CS" sz="2400"/>
              <a:t>, </a:t>
            </a:r>
            <a:r>
              <a:rPr lang="sv-SE" sz="2400"/>
              <a:t>која су 4.50 и 4.56</a:t>
            </a:r>
            <a:r>
              <a:rPr lang="sr-Latn-CS" sz="2400"/>
              <a:t> 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400"/>
              <a:t>к</a:t>
            </a:r>
            <a:r>
              <a:rPr lang="it-IT" sz="2400"/>
              <a:t>вантил је дат помоћу 4.50 + (4.56 - 4.50) </a:t>
            </a:r>
            <a:r>
              <a:rPr lang="sr-Latn-CS" sz="2400"/>
              <a:t>x</a:t>
            </a:r>
            <a:r>
              <a:rPr lang="it-IT" sz="2400"/>
              <a:t> (43.5 - 43) = 4</a:t>
            </a:r>
            <a:r>
              <a:rPr lang="sr-Cyrl-CS" sz="2400"/>
              <a:t>.</a:t>
            </a:r>
            <a:r>
              <a:rPr lang="it-IT" sz="2400"/>
              <a:t>53</a:t>
            </a:r>
            <a:endParaRPr lang="sr-Cyrl-CS" sz="2400"/>
          </a:p>
        </p:txBody>
      </p:sp>
      <p:sp>
        <p:nvSpPr>
          <p:cNvPr id="8550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108BE-0741-46A6-BE16-6658869870BD}" type="slidenum">
              <a:rPr lang="en-US"/>
              <a:pPr/>
              <a:t>58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400"/>
              <a:t>Медијане </a:t>
            </a:r>
            <a:r>
              <a:rPr lang="en-GB" sz="4400"/>
              <a:t>и квантили</a:t>
            </a:r>
            <a:endParaRPr lang="sr-Latn-CS" sz="4400"/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Mи често делимо расподелу на 99 </a:t>
            </a:r>
            <a:r>
              <a:rPr lang="it-IT" b="1"/>
              <a:t>центила</a:t>
            </a:r>
            <a:r>
              <a:rPr lang="it-IT"/>
              <a:t> </a:t>
            </a:r>
            <a:r>
              <a:rPr lang="sr-Cyrl-CS"/>
              <a:t>(</a:t>
            </a:r>
            <a:r>
              <a:rPr lang="sr-Latn-CS" b="1"/>
              <a:t>centiles</a:t>
            </a:r>
            <a:r>
              <a:rPr lang="sr-Cyrl-CS"/>
              <a:t>) </a:t>
            </a:r>
            <a:r>
              <a:rPr lang="it-IT"/>
              <a:t>или </a:t>
            </a:r>
            <a:r>
              <a:rPr lang="it-IT" b="1"/>
              <a:t>процен</a:t>
            </a:r>
            <a:r>
              <a:rPr lang="sr-Cyrl-CS" b="1"/>
              <a:t>а</a:t>
            </a:r>
            <a:r>
              <a:rPr lang="it-IT" b="1"/>
              <a:t>та</a:t>
            </a:r>
            <a:r>
              <a:rPr lang="sr-Cyrl-CS"/>
              <a:t> (</a:t>
            </a:r>
            <a:r>
              <a:rPr lang="sr-Latn-CS" b="1"/>
              <a:t>percentiles</a:t>
            </a:r>
            <a:r>
              <a:rPr lang="sr-Cyrl-CS"/>
              <a:t>)</a:t>
            </a:r>
            <a:r>
              <a:rPr lang="it-IT"/>
              <a:t>. </a:t>
            </a:r>
            <a:endParaRPr lang="sr-Cyrl-CS"/>
          </a:p>
          <a:p>
            <a:r>
              <a:rPr lang="it-IT"/>
              <a:t>Медијана је тако 50</a:t>
            </a:r>
            <a:r>
              <a:rPr lang="sr-Cyrl-CS"/>
              <a:t>-ти </a:t>
            </a:r>
            <a:r>
              <a:rPr lang="it-IT"/>
              <a:t>центил</a:t>
            </a:r>
            <a:endParaRPr lang="sr-Cyrl-CS"/>
          </a:p>
          <a:p>
            <a:r>
              <a:rPr lang="it-IT"/>
              <a:t>За 20</a:t>
            </a:r>
            <a:r>
              <a:rPr lang="sr-Cyrl-CS"/>
              <a:t>-ти </a:t>
            </a:r>
            <a:r>
              <a:rPr lang="it-IT"/>
              <a:t>центил </a:t>
            </a:r>
            <a:r>
              <a:rPr lang="sr-Cyrl-CS"/>
              <a:t>од </a:t>
            </a:r>
            <a:r>
              <a:rPr lang="it-IT"/>
              <a:t>FEV1</a:t>
            </a:r>
            <a:endParaRPr lang="sr-Cyrl-CS"/>
          </a:p>
          <a:p>
            <a:pPr lvl="1"/>
            <a:r>
              <a:rPr lang="sr-Latn-CS" i="1"/>
              <a:t>i</a:t>
            </a:r>
            <a:r>
              <a:rPr lang="sr-Latn-CS"/>
              <a:t> =</a:t>
            </a:r>
            <a:r>
              <a:rPr lang="it-IT"/>
              <a:t> 0</a:t>
            </a:r>
            <a:r>
              <a:rPr lang="sr-Cyrl-CS"/>
              <a:t>.</a:t>
            </a:r>
            <a:r>
              <a:rPr lang="it-IT"/>
              <a:t>2 </a:t>
            </a:r>
            <a:r>
              <a:rPr lang="sr-Latn-CS"/>
              <a:t>x</a:t>
            </a:r>
            <a:r>
              <a:rPr lang="it-IT"/>
              <a:t> 58 = 11</a:t>
            </a:r>
            <a:r>
              <a:rPr lang="sr-Cyrl-CS"/>
              <a:t>.</a:t>
            </a:r>
            <a:r>
              <a:rPr lang="it-IT"/>
              <a:t>6, тако да је квантил је између 11</a:t>
            </a:r>
            <a:r>
              <a:rPr lang="sr-Cyrl-CS"/>
              <a:t>-тог </a:t>
            </a:r>
            <a:r>
              <a:rPr lang="it-IT"/>
              <a:t>и 12</a:t>
            </a:r>
            <a:r>
              <a:rPr lang="sr-Cyrl-CS"/>
              <a:t>-тог </a:t>
            </a:r>
            <a:r>
              <a:rPr lang="it-IT"/>
              <a:t>посматрања, 3.42 и 3.48, а може се проценити помоћу</a:t>
            </a:r>
            <a:endParaRPr lang="sr-Cyrl-CS"/>
          </a:p>
          <a:p>
            <a:pPr lvl="1"/>
            <a:endParaRPr lang="sr-Latn-CS"/>
          </a:p>
        </p:txBody>
      </p:sp>
      <p:sp>
        <p:nvSpPr>
          <p:cNvPr id="8570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7093" name="Object 5"/>
          <p:cNvGraphicFramePr>
            <a:graphicFrameLocks noChangeAspect="1"/>
          </p:cNvGraphicFramePr>
          <p:nvPr/>
        </p:nvGraphicFramePr>
        <p:xfrm>
          <a:off x="1233488" y="5683250"/>
          <a:ext cx="6223000" cy="555625"/>
        </p:xfrm>
        <a:graphic>
          <a:graphicData uri="http://schemas.openxmlformats.org/presentationml/2006/ole">
            <p:oleObj spid="_x0000_s857093" name="Equation" r:id="rId4" imgW="2133600" imgH="1905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E81D-3C3B-499E-BAD3-838D5EB115D8}" type="slidenum">
              <a:rPr lang="en-US"/>
              <a:pPr/>
              <a:t>59</a:t>
            </a:fld>
            <a:endParaRPr 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400"/>
              <a:t>Медијане </a:t>
            </a:r>
            <a:r>
              <a:rPr lang="en-GB" sz="4400"/>
              <a:t>и квантили</a:t>
            </a:r>
            <a:endParaRPr lang="sr-Latn-CS" sz="4400"/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59140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7963" y="1346200"/>
            <a:ext cx="6242050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6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Статистика</a:t>
            </a:r>
            <a:r>
              <a:rPr lang="en-US" dirty="0" smtClean="0"/>
              <a:t> и </a:t>
            </a:r>
            <a:r>
              <a:rPr lang="en-US" dirty="0" err="1" smtClean="0"/>
              <a:t>медицина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600" dirty="0" smtClean="0"/>
              <a:t>И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страживање 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медицини креирало многе нове проблеме и у дизајну и у 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анализи</a:t>
            </a:r>
          </a:p>
          <a:p>
            <a:pPr lvl="1"/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водећи 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 решавању од стране клиничара, статистичара и 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епидемиолога</a:t>
            </a:r>
            <a:endParaRPr lang="en-US" sz="2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Иако је значајан напредак је постигнут у таквим областима као што је дизајн клиничког испитивања, </a:t>
            </a:r>
            <a:endParaRPr lang="sr-Cyrl-C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остаје 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много тога да се уради у развијању методологије истраживања у 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медицини</a:t>
            </a:r>
            <a:endParaRPr lang="en-US" sz="2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Често 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грешке у студији можемо да научимо доста о истраживачким 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методима</a:t>
            </a:r>
            <a:endParaRPr lang="sr-Latn-CS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7F96-1564-4049-B505-121DFCAB56DC}" type="slidenum">
              <a:rPr lang="en-US"/>
              <a:pPr/>
              <a:t>60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/>
              <a:t>Дијаграм кутије и бркова за FEV1 и за серумске триглицериде</a:t>
            </a:r>
            <a:r>
              <a:rPr lang="sr-Latn-CS" sz="3600"/>
              <a:t> 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61188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1568450"/>
            <a:ext cx="7772400" cy="463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91AD9-3E96-4923-8416-696BAB08A0D2}" type="slidenum">
              <a:rPr lang="en-US"/>
              <a:pPr/>
              <a:t>61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2400"/>
              <a:t>Box plot приказује приближно симетричне променљиве у четири групе, уз </a:t>
            </a:r>
            <a:r>
              <a:rPr lang="sr-Cyrl-CS" sz="2400"/>
              <a:t>удаљену </a:t>
            </a:r>
            <a:r>
              <a:rPr lang="sv-SE" sz="2400"/>
              <a:t>тачк</a:t>
            </a:r>
            <a:r>
              <a:rPr lang="sr-Cyrl-CS" sz="2400"/>
              <a:t>у</a:t>
            </a:r>
            <a:r>
              <a:rPr lang="sr-Latn-CS" sz="2400"/>
              <a:t> </a:t>
            </a:r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63236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50" y="1384300"/>
            <a:ext cx="6927850" cy="494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2C1D-176F-4C2D-883C-E64EBFFAAB92}" type="slidenum">
              <a:rPr lang="en-US"/>
              <a:pPr/>
              <a:t>62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(mean)</a:t>
            </a:r>
            <a:r>
              <a:rPr lang="sr-Latn-CS"/>
              <a:t> </a:t>
            </a:r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3000"/>
              <a:t>Медијана није једина мера централне вредности за расподелу</a:t>
            </a:r>
            <a:endParaRPr lang="sr-Cyrl-CS" sz="3000"/>
          </a:p>
          <a:p>
            <a:r>
              <a:rPr lang="it-IT" sz="3000"/>
              <a:t>Jош једна</a:t>
            </a:r>
            <a:r>
              <a:rPr lang="sr-Cyrl-CS" sz="3000"/>
              <a:t> мера </a:t>
            </a:r>
            <a:r>
              <a:rPr lang="it-IT" sz="3000"/>
              <a:t>је </a:t>
            </a:r>
            <a:r>
              <a:rPr lang="it-IT" sz="3000" b="1"/>
              <a:t>аритметичка средина</a:t>
            </a:r>
            <a:r>
              <a:rPr lang="it-IT" sz="3000"/>
              <a:t> </a:t>
            </a:r>
            <a:r>
              <a:rPr lang="sr-Cyrl-CS" sz="3000"/>
              <a:t>(</a:t>
            </a:r>
            <a:r>
              <a:rPr lang="sr-Latn-CS" sz="3000" b="1"/>
              <a:t>arithmetic mean</a:t>
            </a:r>
            <a:r>
              <a:rPr lang="sr-Cyrl-CS" sz="3000"/>
              <a:t>) </a:t>
            </a:r>
            <a:r>
              <a:rPr lang="it-IT" sz="3000"/>
              <a:t>или </a:t>
            </a:r>
            <a:r>
              <a:rPr lang="it-IT" sz="3000" b="1"/>
              <a:t>просек</a:t>
            </a:r>
            <a:r>
              <a:rPr lang="sr-Cyrl-CS" sz="3000"/>
              <a:t> (</a:t>
            </a:r>
            <a:r>
              <a:rPr lang="sr-Latn-CS" sz="3000" b="1"/>
              <a:t>average</a:t>
            </a:r>
            <a:r>
              <a:rPr lang="sr-Cyrl-CS" sz="3000"/>
              <a:t>)</a:t>
            </a:r>
          </a:p>
          <a:p>
            <a:r>
              <a:rPr lang="sr-Cyrl-CS" sz="3000"/>
              <a:t>О</a:t>
            </a:r>
            <a:r>
              <a:rPr lang="it-IT" sz="3000"/>
              <a:t>бично</a:t>
            </a:r>
            <a:r>
              <a:rPr lang="sr-Cyrl-CS" sz="3000"/>
              <a:t> је означена једноставно </a:t>
            </a:r>
            <a:r>
              <a:rPr lang="it-IT" sz="3000"/>
              <a:t>као </a:t>
            </a:r>
            <a:r>
              <a:rPr lang="it-IT" sz="3000" b="1"/>
              <a:t>средина</a:t>
            </a:r>
            <a:r>
              <a:rPr lang="sr-Cyrl-CS" sz="3000"/>
              <a:t> (</a:t>
            </a:r>
            <a:r>
              <a:rPr lang="sr-Latn-CS" sz="3000" b="1"/>
              <a:t>mean</a:t>
            </a:r>
            <a:r>
              <a:rPr lang="sr-Cyrl-CS" sz="3000"/>
              <a:t>)</a:t>
            </a:r>
          </a:p>
          <a:p>
            <a:r>
              <a:rPr lang="sr-Cyrl-CS" sz="3000"/>
              <a:t>П</a:t>
            </a:r>
            <a:r>
              <a:rPr lang="it-IT" sz="3000"/>
              <a:t>роналази </a:t>
            </a:r>
            <a:r>
              <a:rPr lang="sr-Cyrl-CS" sz="3000"/>
              <a:t>се </a:t>
            </a:r>
            <a:r>
              <a:rPr lang="it-IT" sz="3000"/>
              <a:t>узимањем збира посматрања и дељењем са њиховим бројем</a:t>
            </a:r>
            <a:endParaRPr lang="sr-Latn-CS" sz="3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BAD8F-3623-45A7-B7D9-F976884D040E}" type="slidenum">
              <a:rPr lang="en-US"/>
              <a:pPr/>
              <a:t>63</a:t>
            </a:fld>
            <a:endParaRPr lang="en-US"/>
          </a:p>
        </p:txBody>
      </p:sp>
      <p:sp>
        <p:nvSpPr>
          <p:cNvPr id="86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(mean)</a:t>
            </a:r>
            <a:endParaRPr lang="sr-Latn-CS"/>
          </a:p>
        </p:txBody>
      </p:sp>
      <p:sp>
        <p:nvSpPr>
          <p:cNvPr id="86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На пример, размотрите следеће хипотетичке податке:</a:t>
            </a:r>
          </a:p>
          <a:p>
            <a:pPr lvl="1"/>
            <a:r>
              <a:rPr lang="it-IT"/>
              <a:t>2 3 9 5 4 0 6 3 4</a:t>
            </a:r>
          </a:p>
          <a:p>
            <a:r>
              <a:rPr lang="it-IT"/>
              <a:t>Збир је 36 и има 9 посматрања, тако да је средина 36 / 9 = 4.0 </a:t>
            </a:r>
            <a:endParaRPr lang="sr-Cyrl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B6AA-B804-4DFB-8E56-E054D2220107}" type="slidenum">
              <a:rPr lang="en-US"/>
              <a:pPr/>
              <a:t>64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(mean)</a:t>
            </a:r>
            <a:endParaRPr lang="sr-Latn-CS"/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Посматрања </a:t>
            </a:r>
            <a:r>
              <a:rPr lang="sr-Cyrl-CS"/>
              <a:t>(</a:t>
            </a:r>
            <a:r>
              <a:rPr lang="sr-Latn-CS" i="1"/>
              <a:t>observations</a:t>
            </a:r>
            <a:r>
              <a:rPr lang="sr-Cyrl-CS"/>
              <a:t>) </a:t>
            </a:r>
            <a:r>
              <a:rPr lang="it-IT"/>
              <a:t>означавамо</a:t>
            </a:r>
            <a:endParaRPr lang="sr-Cyrl-CS"/>
          </a:p>
          <a:p>
            <a:endParaRPr lang="sr-Cyrl-CS"/>
          </a:p>
          <a:p>
            <a:r>
              <a:rPr lang="it-IT"/>
              <a:t>Има </a:t>
            </a:r>
            <a:r>
              <a:rPr lang="it-IT" i="1"/>
              <a:t>n</a:t>
            </a:r>
            <a:r>
              <a:rPr lang="it-IT"/>
              <a:t> посматрања и </a:t>
            </a:r>
            <a:r>
              <a:rPr lang="it-IT" i="1"/>
              <a:t>i</a:t>
            </a:r>
            <a:r>
              <a:rPr lang="it-IT"/>
              <a:t>-</a:t>
            </a:r>
            <a:r>
              <a:rPr lang="sr-Cyrl-CS"/>
              <a:t>то </a:t>
            </a:r>
            <a:r>
              <a:rPr lang="it-IT"/>
              <a:t>од њих је</a:t>
            </a:r>
            <a:r>
              <a:rPr lang="sr-Latn-CS" i="1"/>
              <a:t> x</a:t>
            </a:r>
            <a:r>
              <a:rPr lang="sr-Latn-CS" i="1" baseline="-25000"/>
              <a:t>i</a:t>
            </a:r>
            <a:r>
              <a:rPr lang="it-IT"/>
              <a:t> = </a:t>
            </a:r>
            <a:endParaRPr lang="sr-Cyrl-CS"/>
          </a:p>
          <a:p>
            <a:pPr lvl="1"/>
            <a:r>
              <a:rPr lang="it-IT"/>
              <a:t>На пример, </a:t>
            </a:r>
            <a:r>
              <a:rPr lang="sr-Latn-CS" i="1"/>
              <a:t>x</a:t>
            </a:r>
            <a:r>
              <a:rPr lang="sr-Latn-CS" baseline="-25000"/>
              <a:t>4</a:t>
            </a:r>
            <a:r>
              <a:rPr lang="it-IT"/>
              <a:t> = 5 и n = 9</a:t>
            </a:r>
            <a:endParaRPr lang="sr-Cyrl-CS"/>
          </a:p>
          <a:p>
            <a:r>
              <a:rPr lang="it-IT"/>
              <a:t>Збир свих </a:t>
            </a:r>
            <a:r>
              <a:rPr lang="sr-Latn-CS" i="1"/>
              <a:t>x</a:t>
            </a:r>
            <a:r>
              <a:rPr lang="sr-Latn-CS" i="1" baseline="-25000"/>
              <a:t>i</a:t>
            </a:r>
            <a:r>
              <a:rPr lang="it-IT"/>
              <a:t> </a:t>
            </a:r>
            <a:r>
              <a:rPr lang="sr-Cyrl-CS"/>
              <a:t>је</a:t>
            </a:r>
          </a:p>
          <a:p>
            <a:pPr lvl="1">
              <a:buFontTx/>
              <a:buNone/>
            </a:pPr>
            <a:endParaRPr lang="sr-Latn-CS"/>
          </a:p>
        </p:txBody>
      </p:sp>
      <p:sp>
        <p:nvSpPr>
          <p:cNvPr id="8693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1" name="Object 5"/>
          <p:cNvGraphicFramePr>
            <a:graphicFrameLocks noChangeAspect="1"/>
          </p:cNvGraphicFramePr>
          <p:nvPr/>
        </p:nvGraphicFramePr>
        <p:xfrm>
          <a:off x="1111250" y="2089150"/>
          <a:ext cx="3360738" cy="628650"/>
        </p:xfrm>
        <a:graphic>
          <a:graphicData uri="http://schemas.openxmlformats.org/presentationml/2006/ole">
            <p:oleObj spid="_x0000_s869381" name="Equation" r:id="rId4" imgW="1016000" imgH="190500" progId="">
              <p:embed/>
            </p:oleObj>
          </a:graphicData>
        </a:graphic>
      </p:graphicFrame>
      <p:sp>
        <p:nvSpPr>
          <p:cNvPr id="869382" name="Rectangle 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3" name="Object 7"/>
          <p:cNvGraphicFramePr>
            <a:graphicFrameLocks noChangeAspect="1"/>
          </p:cNvGraphicFramePr>
          <p:nvPr/>
        </p:nvGraphicFramePr>
        <p:xfrm>
          <a:off x="1331913" y="4394200"/>
          <a:ext cx="1081087" cy="1312863"/>
        </p:xfrm>
        <a:graphic>
          <a:graphicData uri="http://schemas.openxmlformats.org/presentationml/2006/ole">
            <p:oleObj spid="_x0000_s869383" name="Equation" r:id="rId5" imgW="355446" imgH="431613" progId="">
              <p:embed/>
            </p:oleObj>
          </a:graphicData>
        </a:graphic>
      </p:graphicFrame>
      <p:sp>
        <p:nvSpPr>
          <p:cNvPr id="869384" name="Rectangle 8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5" name="Object 9"/>
          <p:cNvGraphicFramePr>
            <a:graphicFrameLocks noChangeAspect="1"/>
          </p:cNvGraphicFramePr>
          <p:nvPr/>
        </p:nvGraphicFramePr>
        <p:xfrm>
          <a:off x="3265488" y="4784725"/>
          <a:ext cx="1203325" cy="812800"/>
        </p:xfrm>
        <a:graphic>
          <a:graphicData uri="http://schemas.openxmlformats.org/presentationml/2006/ole">
            <p:oleObj spid="_x0000_s869385" name="Equation" r:id="rId6" imgW="355446" imgH="241195" progId="">
              <p:embed/>
            </p:oleObj>
          </a:graphicData>
        </a:graphic>
      </p:graphicFrame>
      <p:sp>
        <p:nvSpPr>
          <p:cNvPr id="869386" name="Rectangle 10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7" name="Object 11"/>
          <p:cNvGraphicFramePr>
            <a:graphicFrameLocks noChangeAspect="1"/>
          </p:cNvGraphicFramePr>
          <p:nvPr/>
        </p:nvGraphicFramePr>
        <p:xfrm>
          <a:off x="5316538" y="4746625"/>
          <a:ext cx="1074737" cy="839788"/>
        </p:xfrm>
        <a:graphic>
          <a:graphicData uri="http://schemas.openxmlformats.org/presentationml/2006/ole">
            <p:oleObj spid="_x0000_s869387" name="Equation" r:id="rId7" imgW="304668" imgH="241195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CBE7-EDE4-4BB9-973A-74AE133F4627}" type="slidenum">
              <a:rPr lang="en-US"/>
              <a:pPr/>
              <a:t>65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Средина (mean)</a:t>
            </a:r>
            <a:endParaRPr lang="sr-Latn-CS"/>
          </a:p>
        </p:txBody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Средина </a:t>
            </a:r>
            <a:r>
              <a:rPr lang="sr-Latn-CS" sz="2800" i="1"/>
              <a:t>x</a:t>
            </a:r>
            <a:r>
              <a:rPr lang="sr-Latn-CS" sz="2800" i="1" baseline="-25000"/>
              <a:t>i</a:t>
            </a:r>
            <a:r>
              <a:rPr lang="en-GB" sz="2800"/>
              <a:t> се означава са  </a:t>
            </a:r>
            <a:r>
              <a:rPr lang="sr-Cyrl-CS" sz="2800"/>
              <a:t>    (</a:t>
            </a:r>
            <a:r>
              <a:rPr lang="en-GB" sz="2800"/>
              <a:t>x са цртом изнад</a:t>
            </a:r>
            <a:r>
              <a:rPr lang="sr-Cyrl-CS" sz="2800"/>
              <a:t>)</a:t>
            </a:r>
          </a:p>
          <a:p>
            <a:endParaRPr lang="sr-Cyrl-CS" sz="2800"/>
          </a:p>
          <a:p>
            <a:endParaRPr lang="sr-Cyrl-CS" sz="2800"/>
          </a:p>
          <a:p>
            <a:r>
              <a:rPr lang="pl-PL" sz="2800"/>
              <a:t>Збир 57 FEV1 је 231</a:t>
            </a:r>
            <a:r>
              <a:rPr lang="sr-Cyrl-CS" sz="2800"/>
              <a:t>.</a:t>
            </a:r>
            <a:r>
              <a:rPr lang="pl-PL" sz="2800"/>
              <a:t>51, а из тога је средина</a:t>
            </a:r>
            <a:r>
              <a:rPr lang="sr-Cyrl-CS" sz="2800"/>
              <a:t> је 231.51/57=4.06</a:t>
            </a:r>
            <a:r>
              <a:rPr lang="pl-PL" sz="2800"/>
              <a:t> </a:t>
            </a:r>
            <a:endParaRPr lang="sr-Cyrl-CS" sz="2800"/>
          </a:p>
          <a:p>
            <a:pPr lvl="1"/>
            <a:r>
              <a:rPr lang="sr-Cyrl-CS" sz="2400"/>
              <a:t>о</a:t>
            </a:r>
            <a:r>
              <a:rPr lang="pl-PL" sz="2400"/>
              <a:t>во је веома близу </a:t>
            </a:r>
            <a:r>
              <a:rPr lang="sr-Cyrl-CS" sz="2400"/>
              <a:t>медијане 4</a:t>
            </a:r>
            <a:r>
              <a:rPr lang="pl-PL" sz="2400"/>
              <a:t>.1</a:t>
            </a:r>
            <a:endParaRPr lang="sr-Cyrl-CS" sz="2400"/>
          </a:p>
          <a:p>
            <a:r>
              <a:rPr lang="sv-SE" sz="2800"/>
              <a:t>Медијана триглицерида је 0</a:t>
            </a:r>
            <a:r>
              <a:rPr lang="sr-Cyrl-CS" sz="2800"/>
              <a:t>.</a:t>
            </a:r>
            <a:r>
              <a:rPr lang="sv-SE" sz="2800"/>
              <a:t>46, али средина је 0</a:t>
            </a:r>
            <a:r>
              <a:rPr lang="sr-Cyrl-CS" sz="2800"/>
              <a:t>.</a:t>
            </a:r>
            <a:r>
              <a:rPr lang="sv-SE" sz="2800"/>
              <a:t>51</a:t>
            </a:r>
            <a:r>
              <a:rPr lang="sr-Latn-CS" sz="2800"/>
              <a:t> </a:t>
            </a:r>
            <a:endParaRPr lang="sr-Cyrl-CS" sz="2800"/>
          </a:p>
          <a:p>
            <a:pPr lvl="1"/>
            <a:r>
              <a:rPr lang="sr-Cyrl-CS" sz="2400"/>
              <a:t>м</a:t>
            </a:r>
            <a:r>
              <a:rPr lang="sv-SE" sz="2400"/>
              <a:t>едијана је 10% удаљена од средине</a:t>
            </a:r>
            <a:endParaRPr lang="sr-Latn-CS" sz="2400"/>
          </a:p>
        </p:txBody>
      </p:sp>
      <p:sp>
        <p:nvSpPr>
          <p:cNvPr id="871428" name="Rectangle 4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1429" name="Object 5"/>
          <p:cNvGraphicFramePr>
            <a:graphicFrameLocks noChangeAspect="1"/>
          </p:cNvGraphicFramePr>
          <p:nvPr/>
        </p:nvGraphicFramePr>
        <p:xfrm>
          <a:off x="5383213" y="1433513"/>
          <a:ext cx="358775" cy="523875"/>
        </p:xfrm>
        <a:graphic>
          <a:graphicData uri="http://schemas.openxmlformats.org/presentationml/2006/ole">
            <p:oleObj spid="_x0000_s871429" name="Equation" r:id="rId4" imgW="126725" imgH="177415" progId="">
              <p:embed/>
            </p:oleObj>
          </a:graphicData>
        </a:graphic>
      </p:graphicFrame>
      <p:sp>
        <p:nvSpPr>
          <p:cNvPr id="871430" name="Rectangle 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1431" name="Object 7"/>
          <p:cNvGraphicFramePr>
            <a:graphicFrameLocks noChangeAspect="1"/>
          </p:cNvGraphicFramePr>
          <p:nvPr/>
        </p:nvGraphicFramePr>
        <p:xfrm>
          <a:off x="2236788" y="2090738"/>
          <a:ext cx="3694112" cy="1323975"/>
        </p:xfrm>
        <a:graphic>
          <a:graphicData uri="http://schemas.openxmlformats.org/presentationml/2006/ole">
            <p:oleObj spid="_x0000_s871431" name="Equation" r:id="rId5" imgW="1143000" imgH="406400" progId="">
              <p:embed/>
            </p:oleObj>
          </a:graphicData>
        </a:graphic>
      </p:graphicFrame>
      <p:sp>
        <p:nvSpPr>
          <p:cNvPr id="8714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FEBD-C028-4C94-8518-1F09F4CFE15C}" type="slidenum">
              <a:rPr lang="en-US"/>
              <a:pPr/>
              <a:t>66</a:t>
            </a:fld>
            <a:endParaRPr lang="en-US"/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 </a:t>
            </a:r>
            <a:endParaRPr lang="sr-Latn-CS" sz="3600"/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/>
              <a:t>Средина и медијана су мере положаја средине расподеле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Cyrl-CS"/>
              <a:t>з</a:t>
            </a:r>
            <a:r>
              <a:rPr lang="it-IT"/>
              <a:t>овемо</a:t>
            </a:r>
            <a:r>
              <a:rPr lang="sr-Cyrl-CS"/>
              <a:t> их</a:t>
            </a:r>
            <a:r>
              <a:rPr lang="it-IT"/>
              <a:t> </a:t>
            </a:r>
            <a:r>
              <a:rPr lang="it-IT" b="1"/>
              <a:t>централне тенденције</a:t>
            </a:r>
            <a:r>
              <a:rPr lang="sr-Cyrl-CS"/>
              <a:t> (</a:t>
            </a:r>
            <a:r>
              <a:rPr lang="sr-Latn-CS" b="1"/>
              <a:t>central tendency</a:t>
            </a:r>
            <a:r>
              <a:rPr lang="sr-Cyrl-CS"/>
              <a:t>)</a:t>
            </a:r>
          </a:p>
          <a:p>
            <a:pPr>
              <a:lnSpc>
                <a:spcPct val="90000"/>
              </a:lnSpc>
            </a:pPr>
            <a:r>
              <a:rPr lang="it-IT"/>
              <a:t>Такође ће нам бити потребна мера ширења или варијабилност</a:t>
            </a:r>
            <a:r>
              <a:rPr lang="sr-Cyrl-CS"/>
              <a:t>и </a:t>
            </a:r>
            <a:r>
              <a:rPr lang="it-IT"/>
              <a:t>расподеле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it-IT"/>
              <a:t>зове</a:t>
            </a:r>
            <a:r>
              <a:rPr lang="sr-Cyrl-CS"/>
              <a:t> се</a:t>
            </a:r>
            <a:r>
              <a:rPr lang="it-IT"/>
              <a:t> </a:t>
            </a:r>
            <a:r>
              <a:rPr lang="it-IT" b="1"/>
              <a:t>дисперзија</a:t>
            </a:r>
            <a:r>
              <a:rPr lang="sr-Cyrl-CS"/>
              <a:t> (</a:t>
            </a:r>
            <a:r>
              <a:rPr lang="sr-Latn-CS" b="1"/>
              <a:t>dispersion</a:t>
            </a:r>
            <a:r>
              <a:rPr lang="sr-Cyrl-CS"/>
              <a:t>)</a:t>
            </a:r>
          </a:p>
          <a:p>
            <a:pPr>
              <a:lnSpc>
                <a:spcPct val="90000"/>
              </a:lnSpc>
            </a:pPr>
            <a:r>
              <a:rPr lang="it-IT"/>
              <a:t>Jедна очигледна мера је </a:t>
            </a:r>
            <a:r>
              <a:rPr lang="it-IT" b="1"/>
              <a:t>опсег</a:t>
            </a:r>
            <a:r>
              <a:rPr lang="sr-Cyrl-CS"/>
              <a:t> (</a:t>
            </a:r>
            <a:r>
              <a:rPr lang="sr-Latn-CS" b="1"/>
              <a:t>range</a:t>
            </a:r>
            <a:r>
              <a:rPr lang="sr-Cyrl-CS"/>
              <a:t>)</a:t>
            </a:r>
            <a:r>
              <a:rPr lang="it-IT"/>
              <a:t>, разлика између највише и најниже вредности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AFBBC-AB12-490D-9CBB-AC42C95F2A50}" type="slidenum">
              <a:rPr lang="en-US"/>
              <a:pPr/>
              <a:t>67</a:t>
            </a:fld>
            <a:endParaRPr lang="en-US"/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686800" cy="4725988"/>
          </a:xfrm>
        </p:spPr>
        <p:txBody>
          <a:bodyPr/>
          <a:lstStyle/>
          <a:p>
            <a:r>
              <a:rPr lang="sr-Cyrl-CS" sz="2400"/>
              <a:t>О</a:t>
            </a:r>
            <a:r>
              <a:rPr lang="it-IT" sz="2400"/>
              <a:t>псег је 5.43 - 2.85 = 2.58 литара</a:t>
            </a:r>
            <a:endParaRPr lang="sr-Cyrl-CS" sz="2400"/>
          </a:p>
          <a:p>
            <a:r>
              <a:rPr lang="it-IT" sz="2400"/>
              <a:t>Опсег је често представљен као два екстрема</a:t>
            </a:r>
            <a:r>
              <a:rPr lang="sr-Cyrl-CS" sz="2400"/>
              <a:t>, </a:t>
            </a:r>
            <a:r>
              <a:rPr lang="sv-SE" sz="2400"/>
              <a:t>2.85 - 5.43 литара, пре него њихова разлика</a:t>
            </a:r>
            <a:r>
              <a:rPr lang="sr-Latn-CS" sz="2400"/>
              <a:t> </a:t>
            </a:r>
          </a:p>
        </p:txBody>
      </p:sp>
      <p:graphicFrame>
        <p:nvGraphicFramePr>
          <p:cNvPr id="87552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287463" y="2792413"/>
          <a:ext cx="6675437" cy="3598862"/>
        </p:xfrm>
        <a:graphic>
          <a:graphicData uri="http://schemas.openxmlformats.org/presentationml/2006/ole">
            <p:oleObj spid="_x0000_s875524" name="Document" r:id="rId4" imgW="6077641" imgH="327730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E37B-D894-4185-931B-56901DA9F494}" type="slidenum">
              <a:rPr lang="en-US"/>
              <a:pPr/>
              <a:t>68</a:t>
            </a:fld>
            <a:endParaRPr lang="en-US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686800" cy="4725988"/>
          </a:xfrm>
        </p:spPr>
        <p:txBody>
          <a:bodyPr/>
          <a:lstStyle/>
          <a:p>
            <a:r>
              <a:rPr lang="sr-Cyrl-CS" sz="2400" b="1"/>
              <a:t>О</a:t>
            </a:r>
            <a:r>
              <a:rPr lang="sv-SE" sz="2400" b="1"/>
              <a:t>псег међуквартила</a:t>
            </a:r>
            <a:r>
              <a:rPr lang="sr-Cyrl-CS" sz="2400"/>
              <a:t> (</a:t>
            </a:r>
            <a:r>
              <a:rPr lang="sr-Latn-CS" sz="2400" b="1"/>
              <a:t>interquartile range</a:t>
            </a:r>
            <a:r>
              <a:rPr lang="sr-Cyrl-CS" sz="2400"/>
              <a:t>)</a:t>
            </a:r>
            <a:r>
              <a:rPr lang="sv-SE" sz="2400"/>
              <a:t>, </a:t>
            </a:r>
            <a:r>
              <a:rPr lang="sr-Cyrl-CS" sz="2400"/>
              <a:t>представља </a:t>
            </a:r>
            <a:r>
              <a:rPr lang="sv-SE" sz="2400"/>
              <a:t>разлик</a:t>
            </a:r>
            <a:r>
              <a:rPr lang="sr-Cyrl-CS" sz="2400"/>
              <a:t>у</a:t>
            </a:r>
            <a:r>
              <a:rPr lang="sv-SE" sz="2400"/>
              <a:t> између првог и трећег квартила</a:t>
            </a:r>
            <a:endParaRPr lang="sr-Cyrl-CS" sz="2400"/>
          </a:p>
          <a:p>
            <a:r>
              <a:rPr lang="sv-SE" sz="2400"/>
              <a:t>За податке из </a:t>
            </a:r>
            <a:r>
              <a:rPr lang="sr-Cyrl-CS" sz="2400"/>
              <a:t>т</a:t>
            </a:r>
            <a:r>
              <a:rPr lang="sv-SE" sz="2400"/>
              <a:t>абеле </a:t>
            </a:r>
            <a:r>
              <a:rPr lang="sr-Cyrl-CS" sz="2400"/>
              <a:t>1</a:t>
            </a:r>
            <a:r>
              <a:rPr lang="sv-SE" sz="2400"/>
              <a:t>.4, опсег међуквартила је 4.53 - 3.54 = 0.99 литара</a:t>
            </a:r>
            <a:r>
              <a:rPr lang="sr-Latn-CS" sz="2400"/>
              <a:t> </a:t>
            </a:r>
          </a:p>
        </p:txBody>
      </p:sp>
      <p:graphicFrame>
        <p:nvGraphicFramePr>
          <p:cNvPr id="87757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604963" y="3116263"/>
          <a:ext cx="6096000" cy="3287712"/>
        </p:xfrm>
        <a:graphic>
          <a:graphicData uri="http://schemas.openxmlformats.org/presentationml/2006/ole">
            <p:oleObj spid="_x0000_s877572" name="Document" r:id="rId4" imgW="6077641" imgH="327730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53868-BD6A-4342-A527-F6916DB12DDF}" type="slidenum">
              <a:rPr lang="en-US"/>
              <a:pPr/>
              <a:t>69</a:t>
            </a:fld>
            <a:endParaRPr lang="en-US"/>
          </a:p>
        </p:txBody>
      </p:sp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graphicFrame>
        <p:nvGraphicFramePr>
          <p:cNvPr id="879619" name="Object 3"/>
          <p:cNvGraphicFramePr>
            <a:graphicFrameLocks noChangeAspect="1"/>
          </p:cNvGraphicFramePr>
          <p:nvPr>
            <p:ph idx="1"/>
          </p:nvPr>
        </p:nvGraphicFramePr>
        <p:xfrm>
          <a:off x="1747838" y="1374775"/>
          <a:ext cx="5942012" cy="5037138"/>
        </p:xfrm>
        <a:graphic>
          <a:graphicData uri="http://schemas.openxmlformats.org/presentationml/2006/ole">
            <p:oleObj spid="_x0000_s879619" name="Document" r:id="rId4" imgW="6265353" imgH="5311576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7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Kлас</a:t>
            </a:r>
            <a:r>
              <a:rPr lang="sr-Cyrl-CS" dirty="0"/>
              <a:t>и</a:t>
            </a:r>
            <a:r>
              <a:rPr lang="en-US" dirty="0"/>
              <a:t>ф</a:t>
            </a:r>
            <a:r>
              <a:rPr lang="sr-Cyrl-CS" dirty="0"/>
              <a:t>и</a:t>
            </a:r>
            <a:r>
              <a:rPr lang="en-US" dirty="0" err="1"/>
              <a:t>кац</a:t>
            </a:r>
            <a:r>
              <a:rPr lang="sr-Cyrl-CS" dirty="0"/>
              <a:t>и</a:t>
            </a:r>
            <a:r>
              <a:rPr lang="en-US" dirty="0" err="1"/>
              <a:t>ја</a:t>
            </a:r>
            <a:r>
              <a:rPr lang="en-US" dirty="0"/>
              <a:t> </a:t>
            </a:r>
            <a:r>
              <a:rPr lang="en-US" dirty="0" err="1"/>
              <a:t>стат</a:t>
            </a:r>
            <a:r>
              <a:rPr lang="sr-Cyrl-CS" dirty="0"/>
              <a:t>и</a:t>
            </a:r>
            <a:r>
              <a:rPr lang="en-US" dirty="0" err="1" smtClean="0"/>
              <a:t>стике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основној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фикац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чког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ражи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вања</a:t>
            </a: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разлику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теори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јс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њена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атис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друга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општ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 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циј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посебне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</a:t>
            </a:r>
            <a:endParaRPr 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Теоријска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велика и 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еома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разграната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област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ене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математике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има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задатак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објаш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ава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доказује и усавршава статистичке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sr-Latn-C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22778-8356-4D9F-8EF1-F6C7716B5836}" type="slidenum">
              <a:rPr lang="en-US"/>
              <a:pPr/>
              <a:t>70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3000"/>
              <a:t>Најчешће коришћене мере дисперзије су </a:t>
            </a:r>
            <a:r>
              <a:rPr lang="sr-Cyrl-CS" sz="3000" b="1"/>
              <a:t>варијанса</a:t>
            </a:r>
            <a:r>
              <a:rPr lang="sr-Cyrl-CS" sz="3000"/>
              <a:t> (</a:t>
            </a:r>
            <a:r>
              <a:rPr lang="sr-Latn-CS" sz="3000" b="1"/>
              <a:t>variance</a:t>
            </a:r>
            <a:r>
              <a:rPr lang="sr-Cyrl-CS" sz="3000"/>
              <a:t>) </a:t>
            </a:r>
            <a:r>
              <a:rPr lang="it-IT" sz="3000"/>
              <a:t>и </a:t>
            </a:r>
            <a:r>
              <a:rPr lang="it-IT" sz="3000" b="1"/>
              <a:t>стандардн</a:t>
            </a:r>
            <a:r>
              <a:rPr lang="sr-Cyrl-CS" sz="3000" b="1"/>
              <a:t>о</a:t>
            </a:r>
            <a:r>
              <a:rPr lang="it-IT" sz="3000" b="1"/>
              <a:t> одступањ</a:t>
            </a:r>
            <a:r>
              <a:rPr lang="sr-Cyrl-CS" sz="3000" b="1"/>
              <a:t>е</a:t>
            </a:r>
            <a:r>
              <a:rPr lang="sr-Cyrl-CS" sz="3000"/>
              <a:t> (</a:t>
            </a:r>
            <a:r>
              <a:rPr lang="sr-Latn-CS" sz="3000" b="1"/>
              <a:t>standard deviation</a:t>
            </a:r>
            <a:r>
              <a:rPr lang="sr-Cyrl-CS" sz="3000"/>
              <a:t>)</a:t>
            </a:r>
          </a:p>
          <a:p>
            <a:r>
              <a:rPr lang="sr-Cyrl-CS" sz="3000"/>
              <a:t>П</a:t>
            </a:r>
            <a:r>
              <a:rPr lang="it-IT" sz="3000"/>
              <a:t>очињемо израчунавањем разлике између сваког посматрања и узорка средине</a:t>
            </a:r>
            <a:endParaRPr lang="sr-Cyrl-CS" sz="3000"/>
          </a:p>
          <a:p>
            <a:pPr lvl="1"/>
            <a:r>
              <a:rPr lang="it-IT" sz="2600"/>
              <a:t>зван</a:t>
            </a:r>
            <a:r>
              <a:rPr lang="sr-Cyrl-CS" sz="2600"/>
              <a:t>им </a:t>
            </a:r>
            <a:r>
              <a:rPr lang="it-IT" sz="2600" b="1"/>
              <a:t>одступање од средине</a:t>
            </a:r>
            <a:r>
              <a:rPr lang="sr-Cyrl-CS" sz="2600"/>
              <a:t> (</a:t>
            </a:r>
            <a:r>
              <a:rPr lang="sr-Latn-CS" sz="2600" b="1"/>
              <a:t>deviations from the mean</a:t>
            </a:r>
            <a:r>
              <a:rPr lang="sr-Cyrl-CS" sz="2600"/>
              <a:t>)</a:t>
            </a:r>
          </a:p>
          <a:p>
            <a:r>
              <a:rPr lang="it-IT" sz="3000"/>
              <a:t>Aко </a:t>
            </a:r>
            <a:r>
              <a:rPr lang="sr-Cyrl-CS" sz="3000"/>
              <a:t>саберемо </a:t>
            </a:r>
            <a:r>
              <a:rPr lang="it-IT" sz="3000"/>
              <a:t>сва одступања заједно, добијамо нулу, јер</a:t>
            </a:r>
            <a:endParaRPr lang="sr-Cyrl-CS" sz="3000"/>
          </a:p>
          <a:p>
            <a:endParaRPr lang="sr-Cyrl-CS" sz="3000"/>
          </a:p>
        </p:txBody>
      </p:sp>
      <p:sp>
        <p:nvSpPr>
          <p:cNvPr id="8816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1669" name="Rectangle 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81670" name="Picture 6"/>
          <p:cNvPicPr>
            <a:picLocks noChangeAspect="1" noChangeArrowheads="1"/>
          </p:cNvPicPr>
          <p:nvPr/>
        </p:nvPicPr>
        <p:blipFill>
          <a:blip r:embed="rId3" cstate="print"/>
          <a:srcRect r="56946" b="-15527"/>
          <a:stretch>
            <a:fillRect/>
          </a:stretch>
        </p:blipFill>
        <p:spPr bwMode="auto">
          <a:xfrm>
            <a:off x="1233488" y="5691188"/>
            <a:ext cx="5986462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82ABB-9AD7-427F-9706-B79C79A50BFD}" type="slidenum">
              <a:rPr lang="en-US"/>
              <a:pPr/>
              <a:t>71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Cyrl-CS" sz="2800"/>
              <a:t>            </a:t>
            </a:r>
            <a:r>
              <a:rPr lang="it-IT" sz="2800"/>
              <a:t>,</a:t>
            </a:r>
            <a:r>
              <a:rPr lang="sr-Cyrl-CS" sz="2800"/>
              <a:t> </a:t>
            </a:r>
            <a:r>
              <a:rPr lang="it-IT" sz="2800"/>
              <a:t>у  примеру </a:t>
            </a:r>
            <a:r>
              <a:rPr lang="sr-Cyrl-CS" sz="2800"/>
              <a:t>је </a:t>
            </a:r>
            <a:r>
              <a:rPr lang="it-IT" sz="2800"/>
              <a:t>једнак</a:t>
            </a:r>
            <a:r>
              <a:rPr lang="sr-Cyrl-CS" sz="2800"/>
              <a:t>а</a:t>
            </a:r>
            <a:r>
              <a:rPr lang="it-IT" sz="2800"/>
              <a:t> 52 </a:t>
            </a:r>
            <a:endParaRPr lang="sr-Cyrl-CS" sz="2800"/>
          </a:p>
          <a:p>
            <a:pPr lvl="1">
              <a:lnSpc>
                <a:spcPct val="95000"/>
              </a:lnSpc>
            </a:pPr>
            <a:r>
              <a:rPr lang="sr-Cyrl-CS" sz="2400"/>
              <a:t>зове се </a:t>
            </a:r>
            <a:r>
              <a:rPr lang="it-IT" sz="2400" b="1"/>
              <a:t>збир квадрата око средине</a:t>
            </a:r>
            <a:r>
              <a:rPr lang="sr-Cyrl-CS" sz="2400"/>
              <a:t> (</a:t>
            </a:r>
            <a:r>
              <a:rPr lang="sr-Latn-CS" sz="2400" b="1"/>
              <a:t>sum of squares about the mean</a:t>
            </a:r>
            <a:r>
              <a:rPr lang="sr-Cyrl-CS" sz="2400"/>
              <a:t>)</a:t>
            </a:r>
            <a:r>
              <a:rPr lang="it-IT" sz="2400"/>
              <a:t>, обично скраћено </a:t>
            </a:r>
            <a:r>
              <a:rPr lang="it-IT" sz="2400" b="1"/>
              <a:t>збир квадрата</a:t>
            </a:r>
            <a:r>
              <a:rPr lang="sr-Cyrl-CS" sz="2400"/>
              <a:t> (</a:t>
            </a:r>
            <a:r>
              <a:rPr lang="sr-Latn-CS" sz="2400" b="1"/>
              <a:t>sum of squares</a:t>
            </a:r>
            <a:r>
              <a:rPr lang="sr-Cyrl-CS" sz="2400"/>
              <a:t>)</a:t>
            </a:r>
          </a:p>
          <a:p>
            <a:pPr>
              <a:lnSpc>
                <a:spcPct val="95000"/>
              </a:lnSpc>
            </a:pPr>
            <a:r>
              <a:rPr lang="it-IT" sz="2800"/>
              <a:t>Иако желимо просечно квадратно одступање, делимо суму квадрата са </a:t>
            </a:r>
            <a:r>
              <a:rPr lang="it-IT" sz="2800" i="1"/>
              <a:t>n</a:t>
            </a:r>
            <a:r>
              <a:rPr lang="sr-Cyrl-CS" sz="2800" i="1"/>
              <a:t>-1</a:t>
            </a:r>
            <a:r>
              <a:rPr lang="it-IT" sz="2800"/>
              <a:t>, а не</a:t>
            </a:r>
            <a:r>
              <a:rPr lang="sr-Cyrl-CS" sz="2800"/>
              <a:t> са </a:t>
            </a:r>
            <a:r>
              <a:rPr lang="it-IT" sz="2800" i="1"/>
              <a:t>n</a:t>
            </a:r>
            <a:endParaRPr lang="sr-Cyrl-CS" sz="2800"/>
          </a:p>
          <a:p>
            <a:pPr>
              <a:lnSpc>
                <a:spcPct val="95000"/>
              </a:lnSpc>
            </a:pPr>
            <a:r>
              <a:rPr lang="it-IT" sz="2800"/>
              <a:t>Разлог за то је да смо заинтересовани за процену раштрканости </a:t>
            </a:r>
            <a:r>
              <a:rPr lang="sr-Cyrl-CS" sz="2800"/>
              <a:t>популације</a:t>
            </a:r>
            <a:r>
              <a:rPr lang="it-IT" sz="2800"/>
              <a:t>, пре него за узора</a:t>
            </a:r>
            <a:r>
              <a:rPr lang="sr-Cyrl-CS" sz="2800"/>
              <a:t>к</a:t>
            </a:r>
          </a:p>
          <a:p>
            <a:pPr lvl="1">
              <a:lnSpc>
                <a:spcPct val="95000"/>
              </a:lnSpc>
            </a:pPr>
            <a:r>
              <a:rPr lang="sr-Cyrl-CS" sz="2400"/>
              <a:t>а</a:t>
            </a:r>
            <a:r>
              <a:rPr lang="it-IT" sz="2400"/>
              <a:t> збир квадрата око узорка средине пропорционалан је са </a:t>
            </a:r>
            <a:r>
              <a:rPr lang="it-IT" sz="2400" i="1"/>
              <a:t>n</a:t>
            </a:r>
            <a:r>
              <a:rPr lang="it-IT" sz="2400"/>
              <a:t>-1</a:t>
            </a:r>
            <a:endParaRPr lang="sr-Cyrl-CS" sz="2400"/>
          </a:p>
        </p:txBody>
      </p:sp>
      <p:sp>
        <p:nvSpPr>
          <p:cNvPr id="8837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83717" name="Picture 5"/>
          <p:cNvPicPr>
            <a:picLocks noChangeAspect="1" noChangeArrowheads="1"/>
          </p:cNvPicPr>
          <p:nvPr/>
        </p:nvPicPr>
        <p:blipFill>
          <a:blip r:embed="rId3" cstate="print"/>
          <a:srcRect r="90269" b="-10559"/>
          <a:stretch>
            <a:fillRect/>
          </a:stretch>
        </p:blipFill>
        <p:spPr bwMode="auto">
          <a:xfrm>
            <a:off x="882650" y="1349375"/>
            <a:ext cx="145573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46FBF-12D1-4D08-AA19-CB4EBFBF0DCA}" type="slidenum">
              <a:rPr lang="en-US"/>
              <a:pPr/>
              <a:t>72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Процена варијабилности се назива </a:t>
            </a:r>
            <a:r>
              <a:rPr lang="sr-Cyrl-CS" b="1"/>
              <a:t>варијанса</a:t>
            </a:r>
            <a:r>
              <a:rPr lang="sr-Cyrl-CS"/>
              <a:t> (</a:t>
            </a:r>
            <a:r>
              <a:rPr lang="sr-Latn-CS" b="1"/>
              <a:t>variance</a:t>
            </a:r>
            <a:r>
              <a:rPr lang="sr-Cyrl-CS"/>
              <a:t>), и </a:t>
            </a:r>
            <a:r>
              <a:rPr lang="it-IT"/>
              <a:t>дефинисан</a:t>
            </a:r>
            <a:r>
              <a:rPr lang="sr-Cyrl-CS"/>
              <a:t>а је</a:t>
            </a:r>
          </a:p>
          <a:p>
            <a:endParaRPr lang="sr-Cyrl-CS"/>
          </a:p>
          <a:p>
            <a:endParaRPr lang="sr-Cyrl-CS"/>
          </a:p>
          <a:p>
            <a:r>
              <a:rPr lang="it-IT"/>
              <a:t>Kвантитет </a:t>
            </a:r>
            <a:r>
              <a:rPr lang="sr-Latn-CS" i="1"/>
              <a:t>n</a:t>
            </a:r>
            <a:r>
              <a:rPr lang="it-IT"/>
              <a:t>-1 се назива </a:t>
            </a:r>
            <a:r>
              <a:rPr lang="it-IT" b="1"/>
              <a:t>степен</a:t>
            </a:r>
            <a:r>
              <a:rPr lang="it-IT"/>
              <a:t> </a:t>
            </a:r>
            <a:r>
              <a:rPr lang="it-IT" b="1"/>
              <a:t>слободе</a:t>
            </a:r>
            <a:r>
              <a:rPr lang="it-IT"/>
              <a:t> (</a:t>
            </a:r>
            <a:r>
              <a:rPr lang="sr-Latn-CS" b="1"/>
              <a:t>degrees of freedom</a:t>
            </a:r>
            <a:r>
              <a:rPr lang="sr-Latn-CS"/>
              <a:t>) </a:t>
            </a:r>
            <a:r>
              <a:rPr lang="it-IT"/>
              <a:t>процене варијансе</a:t>
            </a:r>
            <a:r>
              <a:rPr lang="sr-Latn-CS"/>
              <a:t> </a:t>
            </a:r>
          </a:p>
        </p:txBody>
      </p:sp>
      <p:sp>
        <p:nvSpPr>
          <p:cNvPr id="885764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5765" name="Object 5"/>
          <p:cNvGraphicFramePr>
            <a:graphicFrameLocks noChangeAspect="1"/>
          </p:cNvGraphicFramePr>
          <p:nvPr/>
        </p:nvGraphicFramePr>
        <p:xfrm>
          <a:off x="1001713" y="2633663"/>
          <a:ext cx="5105400" cy="1044575"/>
        </p:xfrm>
        <a:graphic>
          <a:graphicData uri="http://schemas.openxmlformats.org/presentationml/2006/ole">
            <p:oleObj spid="_x0000_s885765" name="Equation" r:id="rId4" imgW="1676400" imgH="342900" progId="">
              <p:embed/>
            </p:oleObj>
          </a:graphicData>
        </a:graphic>
      </p:graphicFrame>
      <p:sp>
        <p:nvSpPr>
          <p:cNvPr id="885766" name="Rectangle 6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5767" name="Object 7"/>
          <p:cNvGraphicFramePr>
            <a:graphicFrameLocks noChangeAspect="1"/>
          </p:cNvGraphicFramePr>
          <p:nvPr/>
        </p:nvGraphicFramePr>
        <p:xfrm>
          <a:off x="434975" y="5230813"/>
          <a:ext cx="8594725" cy="935037"/>
        </p:xfrm>
        <a:graphic>
          <a:graphicData uri="http://schemas.openxmlformats.org/presentationml/2006/ole">
            <p:oleObj spid="_x0000_s885767" name="Equation" r:id="rId5" imgW="3505200" imgH="3810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BF194-810B-4D49-9A74-0E86A822A145}" type="slidenum">
              <a:rPr lang="en-US"/>
              <a:pPr/>
              <a:t>73</a:t>
            </a:fld>
            <a:endParaRPr lang="en-US"/>
          </a:p>
        </p:txBody>
      </p:sp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Варијанса</a:t>
            </a:r>
            <a:r>
              <a:rPr lang="en-GB" sz="3600"/>
              <a:t>, опсег и опсег међуквартила</a:t>
            </a:r>
            <a:endParaRPr lang="sr-Latn-CS" sz="3600"/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И</a:t>
            </a:r>
            <a:r>
              <a:rPr lang="it-IT"/>
              <a:t>мамо две формуле за </a:t>
            </a:r>
            <a:r>
              <a:rPr lang="sr-Cyrl-CS"/>
              <a:t>варијансу</a:t>
            </a:r>
            <a:r>
              <a:rPr lang="it-IT"/>
              <a:t>:</a:t>
            </a:r>
            <a:endParaRPr lang="sr-Cyrl-CS"/>
          </a:p>
          <a:p>
            <a:endParaRPr lang="sr-Cyrl-CS"/>
          </a:p>
          <a:p>
            <a:endParaRPr lang="sr-Cyrl-CS"/>
          </a:p>
          <a:p>
            <a:endParaRPr lang="sr-Cyrl-CS"/>
          </a:p>
          <a:p>
            <a:endParaRPr lang="sr-Cyrl-CS"/>
          </a:p>
          <a:p>
            <a:r>
              <a:rPr lang="sr-Cyrl-CS"/>
              <a:t>К</a:t>
            </a:r>
            <a:r>
              <a:rPr lang="it-IT"/>
              <a:t>ористећи другу формулу за девет посматрања, имамо:</a:t>
            </a:r>
            <a:endParaRPr lang="sr-Cyrl-CS"/>
          </a:p>
          <a:p>
            <a:endParaRPr lang="sr-Latn-CS"/>
          </a:p>
        </p:txBody>
      </p:sp>
      <p:sp>
        <p:nvSpPr>
          <p:cNvPr id="887812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7813" name="Object 5"/>
          <p:cNvGraphicFramePr>
            <a:graphicFrameLocks noChangeAspect="1"/>
          </p:cNvGraphicFramePr>
          <p:nvPr/>
        </p:nvGraphicFramePr>
        <p:xfrm>
          <a:off x="927100" y="2238375"/>
          <a:ext cx="3101975" cy="852488"/>
        </p:xfrm>
        <a:graphic>
          <a:graphicData uri="http://schemas.openxmlformats.org/presentationml/2006/ole">
            <p:oleObj spid="_x0000_s887813" name="Equation" r:id="rId4" imgW="1244600" imgH="342900" progId="">
              <p:embed/>
            </p:oleObj>
          </a:graphicData>
        </a:graphic>
      </p:graphicFrame>
      <p:sp>
        <p:nvSpPr>
          <p:cNvPr id="887814" name="Rectangle 6"/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7815" name="Object 7"/>
          <p:cNvGraphicFramePr>
            <a:graphicFrameLocks noChangeAspect="1"/>
          </p:cNvGraphicFramePr>
          <p:nvPr/>
        </p:nvGraphicFramePr>
        <p:xfrm>
          <a:off x="885825" y="3340100"/>
          <a:ext cx="3098800" cy="1081088"/>
        </p:xfrm>
        <a:graphic>
          <a:graphicData uri="http://schemas.openxmlformats.org/presentationml/2006/ole">
            <p:oleObj spid="_x0000_s887815" name="Equation" r:id="rId5" imgW="1637589" imgH="571252" progId="">
              <p:embed/>
            </p:oleObj>
          </a:graphicData>
        </a:graphic>
      </p:graphicFrame>
      <p:sp>
        <p:nvSpPr>
          <p:cNvPr id="887816" name="Rectangle 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7817" name="Object 9"/>
          <p:cNvGraphicFramePr>
            <a:graphicFrameLocks noChangeAspect="1"/>
          </p:cNvGraphicFramePr>
          <p:nvPr/>
        </p:nvGraphicFramePr>
        <p:xfrm>
          <a:off x="955675" y="5495925"/>
          <a:ext cx="5259388" cy="873125"/>
        </p:xfrm>
        <a:graphic>
          <a:graphicData uri="http://schemas.openxmlformats.org/presentationml/2006/ole">
            <p:oleObj spid="_x0000_s887817" name="Equation" r:id="rId6" imgW="2349500" imgH="3937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E5E0A-5BF2-43C0-877A-4B8E928971F9}" type="slidenum">
              <a:rPr lang="en-US"/>
              <a:pPr/>
              <a:t>74</a:t>
            </a:fld>
            <a:endParaRPr lang="en-US"/>
          </a:p>
        </p:txBody>
      </p:sp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Стандардно одступање (standard deviation)</a:t>
            </a:r>
            <a:r>
              <a:rPr lang="sr-Latn-CS" sz="3600"/>
              <a:t> 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Kвадратни корен </a:t>
            </a:r>
            <a:r>
              <a:rPr lang="sr-Cyrl-CS"/>
              <a:t>варијансе </a:t>
            </a:r>
            <a:r>
              <a:rPr lang="sv-SE"/>
              <a:t>назива се </a:t>
            </a:r>
            <a:r>
              <a:rPr lang="sv-SE" b="1"/>
              <a:t>стандардно</a:t>
            </a:r>
            <a:r>
              <a:rPr lang="sv-SE"/>
              <a:t> </a:t>
            </a:r>
            <a:r>
              <a:rPr lang="sv-SE" b="1"/>
              <a:t>одступање</a:t>
            </a:r>
            <a:r>
              <a:rPr lang="sr-Cyrl-CS"/>
              <a:t> (</a:t>
            </a:r>
            <a:r>
              <a:rPr lang="sr-Latn-CS" b="1"/>
              <a:t>standard deviation</a:t>
            </a:r>
            <a:r>
              <a:rPr lang="sr-Cyrl-CS"/>
              <a:t>)</a:t>
            </a:r>
            <a:r>
              <a:rPr lang="sv-SE"/>
              <a:t>, обично </a:t>
            </a:r>
            <a:r>
              <a:rPr lang="sr-Cyrl-CS"/>
              <a:t>се </a:t>
            </a:r>
            <a:r>
              <a:rPr lang="sv-SE"/>
              <a:t>означ</a:t>
            </a:r>
            <a:r>
              <a:rPr lang="sr-Cyrl-CS"/>
              <a:t>ава са </a:t>
            </a:r>
            <a:r>
              <a:rPr lang="sv-SE" i="1"/>
              <a:t>s</a:t>
            </a:r>
            <a:endParaRPr lang="sr-Cyrl-CS"/>
          </a:p>
          <a:p>
            <a:endParaRPr lang="sr-Latn-CS"/>
          </a:p>
        </p:txBody>
      </p:sp>
      <p:sp>
        <p:nvSpPr>
          <p:cNvPr id="889860" name="Rectangle 4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9861" name="Object 5"/>
          <p:cNvGraphicFramePr>
            <a:graphicFrameLocks noChangeAspect="1"/>
          </p:cNvGraphicFramePr>
          <p:nvPr/>
        </p:nvGraphicFramePr>
        <p:xfrm>
          <a:off x="849313" y="3432175"/>
          <a:ext cx="6319837" cy="1350963"/>
        </p:xfrm>
        <a:graphic>
          <a:graphicData uri="http://schemas.openxmlformats.org/presentationml/2006/ole">
            <p:oleObj spid="_x0000_s889861" name="Equation" r:id="rId4" imgW="2895600" imgH="6223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6D75-6678-4E1E-B38F-403FD393D034}" type="slidenum">
              <a:rPr lang="en-US"/>
              <a:pPr/>
              <a:t>75</a:t>
            </a:fld>
            <a:endParaRPr lang="en-US"/>
          </a:p>
        </p:txBody>
      </p:sp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Стандардно одступање (standard deviation)</a:t>
            </a:r>
            <a:endParaRPr lang="sr-Latn-CS" sz="3600"/>
          </a:p>
        </p:txBody>
      </p:sp>
      <p:graphicFrame>
        <p:nvGraphicFramePr>
          <p:cNvPr id="89190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74638" y="1525588"/>
          <a:ext cx="4587875" cy="4579937"/>
        </p:xfrm>
        <a:graphic>
          <a:graphicData uri="http://schemas.openxmlformats.org/presentationml/2006/ole">
            <p:oleObj spid="_x0000_s891907" name="Document" r:id="rId4" imgW="5919056" imgH="5910951" progId="Word.Document.8">
              <p:embed/>
            </p:oleObj>
          </a:graphicData>
        </a:graphic>
      </p:graphicFrame>
      <p:graphicFrame>
        <p:nvGraphicFramePr>
          <p:cNvPr id="89190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125913" y="1735138"/>
          <a:ext cx="5018087" cy="4529137"/>
        </p:xfrm>
        <a:graphic>
          <a:graphicData uri="http://schemas.openxmlformats.org/presentationml/2006/ole">
            <p:oleObj spid="_x0000_s891908" name="Document" r:id="rId5" imgW="5919056" imgH="5342535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9B716-4D35-4D82-9F33-52EB8F6524C8}" type="slidenum">
              <a:rPr lang="en-US"/>
              <a:pPr/>
              <a:t>76</a:t>
            </a:fld>
            <a:endParaRPr lang="en-US"/>
          </a:p>
        </p:txBody>
      </p:sp>
      <p:sp>
        <p:nvSpPr>
          <p:cNvPr id="89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Стандардно одступање (standard deviation)</a:t>
            </a:r>
            <a:endParaRPr lang="sr-Latn-CS" sz="3600"/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Cyrl-CS"/>
          </a:p>
          <a:p>
            <a:endParaRPr lang="sr-Cyrl-CS"/>
          </a:p>
          <a:p>
            <a:endParaRPr lang="sr-Cyrl-CS"/>
          </a:p>
          <a:p>
            <a:endParaRPr lang="sr-Cyrl-CS"/>
          </a:p>
          <a:p>
            <a:r>
              <a:rPr lang="en-GB"/>
              <a:t>Стандардно</a:t>
            </a:r>
            <a:r>
              <a:rPr lang="sr-Cyrl-CS"/>
              <a:t> одступање је</a:t>
            </a:r>
          </a:p>
          <a:p>
            <a:endParaRPr lang="sr-Latn-CS"/>
          </a:p>
        </p:txBody>
      </p:sp>
      <p:sp>
        <p:nvSpPr>
          <p:cNvPr id="893956" name="Rectangle 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93957" name="Object 5"/>
          <p:cNvGraphicFramePr>
            <a:graphicFrameLocks noChangeAspect="1"/>
          </p:cNvGraphicFramePr>
          <p:nvPr/>
        </p:nvGraphicFramePr>
        <p:xfrm>
          <a:off x="400050" y="1792288"/>
          <a:ext cx="8748713" cy="793750"/>
        </p:xfrm>
        <a:graphic>
          <a:graphicData uri="http://schemas.openxmlformats.org/presentationml/2006/ole">
            <p:oleObj spid="_x0000_s893957" name="Equation" r:id="rId4" imgW="4724400" imgH="431800" progId="">
              <p:embed/>
            </p:oleObj>
          </a:graphicData>
        </a:graphic>
      </p:graphicFrame>
      <p:sp>
        <p:nvSpPr>
          <p:cNvPr id="893958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93959" name="Object 7"/>
          <p:cNvGraphicFramePr>
            <a:graphicFrameLocks noChangeAspect="1"/>
          </p:cNvGraphicFramePr>
          <p:nvPr/>
        </p:nvGraphicFramePr>
        <p:xfrm>
          <a:off x="771525" y="2917825"/>
          <a:ext cx="4654550" cy="722313"/>
        </p:xfrm>
        <a:graphic>
          <a:graphicData uri="http://schemas.openxmlformats.org/presentationml/2006/ole">
            <p:oleObj spid="_x0000_s893959" name="Equation" r:id="rId5" imgW="2209800" imgH="342900" progId="">
              <p:embed/>
            </p:oleObj>
          </a:graphicData>
        </a:graphic>
      </p:graphicFrame>
      <p:sp>
        <p:nvSpPr>
          <p:cNvPr id="8939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93961" name="Object 9"/>
          <p:cNvGraphicFramePr>
            <a:graphicFrameLocks noChangeAspect="1"/>
          </p:cNvGraphicFramePr>
          <p:nvPr/>
        </p:nvGraphicFramePr>
        <p:xfrm>
          <a:off x="1203325" y="4714875"/>
          <a:ext cx="4113213" cy="681038"/>
        </p:xfrm>
        <a:graphic>
          <a:graphicData uri="http://schemas.openxmlformats.org/presentationml/2006/ole">
            <p:oleObj spid="_x0000_s893961" name="Equation" r:id="rId6" imgW="1435100" imgH="2413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E8BE-5CAC-4537-AD8A-C4A0EF7D2EBE}" type="slidenum">
              <a:rPr lang="en-US"/>
              <a:pPr/>
              <a:t>77</a:t>
            </a:fld>
            <a:endParaRPr lang="en-US"/>
          </a:p>
        </p:txBody>
      </p:sp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3200"/>
              <a:t>Хистограми FEV1 и триглицерида са средином и стандардним одступањем</a:t>
            </a:r>
            <a:r>
              <a:rPr lang="sr-Latn-CS" sz="3200"/>
              <a:t> </a:t>
            </a:r>
          </a:p>
        </p:txBody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96004" name="Picture 4" descr="Slika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650" y="1979613"/>
            <a:ext cx="8921750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8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Kлас</a:t>
            </a:r>
            <a:r>
              <a:rPr lang="sr-Cyrl-CS" dirty="0" smtClean="0"/>
              <a:t>и</a:t>
            </a:r>
            <a:r>
              <a:rPr lang="en-US" dirty="0" smtClean="0"/>
              <a:t>ф</a:t>
            </a:r>
            <a:r>
              <a:rPr lang="sr-Cyrl-CS" dirty="0" smtClean="0"/>
              <a:t>и</a:t>
            </a:r>
            <a:r>
              <a:rPr lang="en-US" dirty="0" err="1" smtClean="0"/>
              <a:t>кац</a:t>
            </a:r>
            <a:r>
              <a:rPr lang="sr-Cyrl-CS" dirty="0" smtClean="0"/>
              <a:t>и</a:t>
            </a:r>
            <a:r>
              <a:rPr lang="en-US" dirty="0" err="1" smtClean="0"/>
              <a:t>ја</a:t>
            </a:r>
            <a:r>
              <a:rPr lang="en-US" dirty="0" smtClean="0"/>
              <a:t> </a:t>
            </a:r>
            <a:r>
              <a:rPr lang="en-US" dirty="0" err="1" smtClean="0"/>
              <a:t>стат</a:t>
            </a:r>
            <a:r>
              <a:rPr lang="sr-Cyrl-CS" dirty="0" smtClean="0"/>
              <a:t>и</a:t>
            </a:r>
            <a:r>
              <a:rPr lang="en-US" dirty="0" err="1" smtClean="0"/>
              <a:t>стике</a:t>
            </a:r>
            <a:endParaRPr lang="sr-Latn-CS" dirty="0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sr-Cyrl-R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статистике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посеб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стике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орист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ражива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разним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област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науке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раксе</a:t>
            </a:r>
            <a:endParaRPr lang="sr-Cyrl-RS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r-Cyrl-R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еор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јске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стике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лагођен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специфичност</a:t>
            </a:r>
            <a:r>
              <a:rPr lang="sr-Cyrl-R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базичне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аучн</a:t>
            </a:r>
            <a:r>
              <a:rPr lang="sr-Cyrl-C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дисциплине</a:t>
            </a:r>
            <a:endParaRPr lang="sr-Cyrl-RS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остоји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онолико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них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посеб</a:t>
            </a:r>
            <a:r>
              <a:rPr lang="sr-Cyrl-R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их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колико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има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области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истражива</a:t>
            </a:r>
            <a:r>
              <a:rPr lang="sr-Cyrl-C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r-Cyrl-RS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пш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</a:t>
            </a:r>
            <a:r>
              <a:rPr lang="sr-Cyrl-R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ена</a:t>
            </a:r>
            <a:r>
              <a:rPr lang="en-GB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</a:t>
            </a:r>
            <a:r>
              <a:rPr lang="sr-Cyrl-CS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стика</a:t>
            </a:r>
            <a:endParaRPr lang="sr-Cyrl-RS" sz="2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GB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пружа</a:t>
            </a:r>
            <a:r>
              <a:rPr lang="en-GB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нтезу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методо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ошког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искустве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ог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примени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разним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област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страж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</a:t>
            </a:r>
            <a:r>
              <a:rPr lang="sr-Cyrl-C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endParaRPr lang="sr-Latn-CS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8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Статистика у фармацији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59254-2031-4FD2-A6DF-EDBC7B3A85F1}" type="slidenum">
              <a:rPr lang="en-US"/>
              <a:pPr/>
              <a:t>9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accent6"/>
                </a:solidFill>
              </a:rPr>
              <a:t>Мед</a:t>
            </a:r>
            <a:r>
              <a:rPr lang="sr-Cyrl-CS" dirty="0">
                <a:solidFill>
                  <a:schemeClr val="accent6"/>
                </a:solidFill>
              </a:rPr>
              <a:t>и</a:t>
            </a:r>
            <a:r>
              <a:rPr lang="en-GB" dirty="0" err="1">
                <a:solidFill>
                  <a:schemeClr val="accent6"/>
                </a:solidFill>
              </a:rPr>
              <a:t>цинска</a:t>
            </a:r>
            <a:r>
              <a:rPr lang="en-GB" dirty="0">
                <a:solidFill>
                  <a:schemeClr val="accent6"/>
                </a:solidFill>
              </a:rPr>
              <a:t> </a:t>
            </a:r>
            <a:r>
              <a:rPr lang="en-GB" dirty="0" err="1">
                <a:solidFill>
                  <a:schemeClr val="accent6"/>
                </a:solidFill>
              </a:rPr>
              <a:t>статист</a:t>
            </a:r>
            <a:r>
              <a:rPr lang="sr-Cyrl-CS" dirty="0">
                <a:solidFill>
                  <a:schemeClr val="accent6"/>
                </a:solidFill>
              </a:rPr>
              <a:t>и</a:t>
            </a:r>
            <a:r>
              <a:rPr lang="en-GB" dirty="0" err="1">
                <a:solidFill>
                  <a:schemeClr val="accent6"/>
                </a:solidFill>
              </a:rPr>
              <a:t>ка</a:t>
            </a:r>
            <a:endParaRPr lang="sr-Latn-CS" dirty="0">
              <a:solidFill>
                <a:schemeClr val="accent6"/>
              </a:solidFill>
            </a:endParaRP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осеб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фич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рста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</a:p>
          <a:p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оријска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прилагођена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као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базичној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научној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дисциплини</a:t>
            </a:r>
            <a:endParaRPr lang="sr-Cyrl-R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Настанак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цинске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статистике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1847. </a:t>
            </a:r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годин</a:t>
            </a:r>
            <a:r>
              <a:rPr lang="sr-Cyrl-R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</a:p>
          <a:p>
            <a:pPr lvl="1"/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доказа</a:t>
            </a:r>
            <a:r>
              <a:rPr lang="sr-Cyrl-RS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GB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значајно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смање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смртнос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породиља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као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последиц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спровође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њ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х</a:t>
            </a:r>
            <a:r>
              <a:rPr lang="sr-Cyrl-R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гијенских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пород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лишту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чк</a:t>
            </a:r>
            <a:r>
              <a:rPr lang="sr-Cyrl-CS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акушерске</a:t>
            </a:r>
            <a:r>
              <a:rPr lang="en-GB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клннике</a:t>
            </a:r>
            <a:endParaRPr lang="sr-Cyrl-R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28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нском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статистиком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обрађују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еђ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ују</a:t>
            </a:r>
            <a:r>
              <a:rPr lang="sr-Cyrl-C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описују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анализирају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медицински</a:t>
            </a:r>
            <a:r>
              <a:rPr lang="en-GB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подац</a:t>
            </a:r>
            <a:r>
              <a:rPr lang="sr-Cyrl-C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449</TotalTime>
  <Words>5031</Words>
  <Application>Microsoft Office PowerPoint</Application>
  <PresentationFormat>On-screen Show (4:3)</PresentationFormat>
  <Paragraphs>661</Paragraphs>
  <Slides>77</Slides>
  <Notes>77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77</vt:i4>
      </vt:variant>
    </vt:vector>
  </HeadingPairs>
  <TitlesOfParts>
    <vt:vector size="80" baseType="lpstr">
      <vt:lpstr>FIT slajd predavanja</vt:lpstr>
      <vt:lpstr>Document</vt:lpstr>
      <vt:lpstr>Equation</vt:lpstr>
      <vt:lpstr>      СУМИРАЊЕ</vt:lpstr>
      <vt:lpstr>Статистика и медицина</vt:lpstr>
      <vt:lpstr>Статистика и медицина</vt:lpstr>
      <vt:lpstr>Статистика и медицина</vt:lpstr>
      <vt:lpstr>Статистика и медицина</vt:lpstr>
      <vt:lpstr>Статистика и медицина</vt:lpstr>
      <vt:lpstr>Kласификација статистике</vt:lpstr>
      <vt:lpstr>Kласификација статистике</vt:lpstr>
      <vt:lpstr>Медицинска статистика</vt:lpstr>
      <vt:lpstr>Медицински експеримент</vt:lpstr>
      <vt:lpstr>Основни статистички појмови</vt:lpstr>
      <vt:lpstr>Основни статистички појмови</vt:lpstr>
      <vt:lpstr>Основни статистички појмови</vt:lpstr>
      <vt:lpstr>Основни статистички појмови</vt:lpstr>
      <vt:lpstr>Нумеричка обележја, тј. квантитативне карактеристике</vt:lpstr>
      <vt:lpstr>Дисконтинуирана, прекидна обележја</vt:lpstr>
      <vt:lpstr>Континуирана, непрекидна обележја</vt:lpstr>
      <vt:lpstr>Основни статистички појмови</vt:lpstr>
      <vt:lpstr>Нумеричка обележја</vt:lpstr>
      <vt:lpstr>Основни статистички појмови</vt:lpstr>
      <vt:lpstr>Подаци</vt:lpstr>
      <vt:lpstr>Подаци</vt:lpstr>
      <vt:lpstr>Скале мерења </vt:lpstr>
      <vt:lpstr>Скале мерења </vt:lpstr>
      <vt:lpstr>Скале мерења </vt:lpstr>
      <vt:lpstr>Скале мерења </vt:lpstr>
      <vt:lpstr>Основни статистички појмови</vt:lpstr>
      <vt:lpstr>Врсте података </vt:lpstr>
      <vt:lpstr>Врсте података </vt:lpstr>
      <vt:lpstr>Врсте података </vt:lpstr>
      <vt:lpstr>Врсте података</vt:lpstr>
      <vt:lpstr>Основна дијагноза пацијената у болници Tooting Bec </vt:lpstr>
      <vt:lpstr>Расподеле учесталости</vt:lpstr>
      <vt:lpstr>Вероватноћа отпуста пацијената у болници Tooting Bec </vt:lpstr>
      <vt:lpstr>Расподеле учесталости</vt:lpstr>
      <vt:lpstr>Сличност 125 жена које посећују пренаталну (antenatal) клинику у болници St. George's </vt:lpstr>
      <vt:lpstr>Присилни издисајни волумен (FEV1-литри) за 57 мушких студената медицине </vt:lpstr>
      <vt:lpstr>Расподела учесталости FEV1 код 57 мушких студената медицине </vt:lpstr>
      <vt:lpstr>Систем рачунања за проналажење учесталости расподеле FEV1 </vt:lpstr>
      <vt:lpstr>Расподела кумулативне учесталости FEV1 на узорку мушких студената медицине </vt:lpstr>
      <vt:lpstr>Полигон кумулативне учесталости FEV1 </vt:lpstr>
      <vt:lpstr>Хистограм FEV1: скала учесталости </vt:lpstr>
      <vt:lpstr>Хистограми сличности користећи целобројне и разломачки одсечене тачке за интервале </vt:lpstr>
      <vt:lpstr>Хистограм FEV1: учесталост по јединици FEV1 или скала густине учесталости </vt:lpstr>
      <vt:lpstr>Хистограми и други графикони учесталости </vt:lpstr>
      <vt:lpstr>Хистограми расподеле старости жртава несреће код куће, користећи скалу релативне учесталости и скалу густине релативне учесталости </vt:lpstr>
      <vt:lpstr>Полигони учесталости за FEV1 и PEF (Peak expiratory flow) код студената медицине </vt:lpstr>
      <vt:lpstr>Дијаграм стабла и листа за FEV1 податке, заокружен на једно децимално место </vt:lpstr>
      <vt:lpstr>Хистограм FEV1 (расподела учесталости облика која се често може видети у медицинским подацима – једномодална расподела )</vt:lpstr>
      <vt:lpstr>Серумски холестерол код деце која су у сродству са породичним увећаним холестеролом - двомодална расподела </vt:lpstr>
      <vt:lpstr>Mерења серумских триглицерида у крви из пупчане врпце 282 бебе </vt:lpstr>
      <vt:lpstr>Серумски триглицериди у крви из пупчане врпце 282 бебе </vt:lpstr>
      <vt:lpstr>Раздобље трудноће по рођењу за 1749 порођаја у болници St. George's </vt:lpstr>
      <vt:lpstr>Медијане и квантили </vt:lpstr>
      <vt:lpstr>Медијане и квантили</vt:lpstr>
      <vt:lpstr>Медијане и квантили</vt:lpstr>
      <vt:lpstr>Медијане и квантили</vt:lpstr>
      <vt:lpstr>Медијане и квантили</vt:lpstr>
      <vt:lpstr>Медијане и квантили</vt:lpstr>
      <vt:lpstr>Дијаграм кутије и бркова за FEV1 и за серумске триглицериде </vt:lpstr>
      <vt:lpstr>Box plot приказује приближно симетричне променљиве у четири групе, уз удаљену тачку </vt:lpstr>
      <vt:lpstr>Средина (mean) </vt:lpstr>
      <vt:lpstr>Средина (mean)</vt:lpstr>
      <vt:lpstr>Средина (mean)</vt:lpstr>
      <vt:lpstr>Средина (mean)</vt:lpstr>
      <vt:lpstr>Варијанса, опсег и опсег међуквартила </vt:lpstr>
      <vt:lpstr>Варијанса, опсег и опсег међуквартила</vt:lpstr>
      <vt:lpstr>Варијанса, опсег и опсег међуквартила</vt:lpstr>
      <vt:lpstr>Варијанса, опсег и опсег међуквартила</vt:lpstr>
      <vt:lpstr>Варијанса, опсег и опсег међуквартила</vt:lpstr>
      <vt:lpstr>Варијанса, опсег и опсег међуквартила</vt:lpstr>
      <vt:lpstr>Варијанса, опсег и опсег међуквартила</vt:lpstr>
      <vt:lpstr>Варијанса, опсег и опсег међуквартила</vt:lpstr>
      <vt:lpstr>Стандардно одступање (standard deviation) </vt:lpstr>
      <vt:lpstr>Стандардно одступање (standard deviation)</vt:lpstr>
      <vt:lpstr>Стандардно одступање (standard deviation)</vt:lpstr>
      <vt:lpstr>Хистограми FEV1 и триглицерида са средином и стандардним одступањем 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Nebojsa Zdravkovic</cp:lastModifiedBy>
  <cp:revision>235</cp:revision>
  <dcterms:created xsi:type="dcterms:W3CDTF">2006-09-26T20:52:51Z</dcterms:created>
  <dcterms:modified xsi:type="dcterms:W3CDTF">2019-09-13T15:35:14Z</dcterms:modified>
</cp:coreProperties>
</file>